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87" r:id="rId1"/>
  </p:sldMasterIdLst>
  <p:notesMasterIdLst>
    <p:notesMasterId r:id="rId51"/>
  </p:notesMasterIdLst>
  <p:sldIdLst>
    <p:sldId id="256" r:id="rId2"/>
    <p:sldId id="334" r:id="rId3"/>
    <p:sldId id="336" r:id="rId4"/>
    <p:sldId id="261" r:id="rId5"/>
    <p:sldId id="263" r:id="rId6"/>
    <p:sldId id="264" r:id="rId7"/>
    <p:sldId id="266" r:id="rId8"/>
    <p:sldId id="267" r:id="rId9"/>
    <p:sldId id="268" r:id="rId10"/>
    <p:sldId id="270" r:id="rId11"/>
    <p:sldId id="337" r:id="rId12"/>
    <p:sldId id="269" r:id="rId13"/>
    <p:sldId id="273" r:id="rId14"/>
    <p:sldId id="276" r:id="rId15"/>
    <p:sldId id="338" r:id="rId16"/>
    <p:sldId id="299" r:id="rId17"/>
    <p:sldId id="316" r:id="rId18"/>
    <p:sldId id="277" r:id="rId19"/>
    <p:sldId id="339" r:id="rId20"/>
    <p:sldId id="279" r:id="rId21"/>
    <p:sldId id="280" r:id="rId22"/>
    <p:sldId id="340" r:id="rId23"/>
    <p:sldId id="281" r:id="rId24"/>
    <p:sldId id="282" r:id="rId25"/>
    <p:sldId id="283" r:id="rId26"/>
    <p:sldId id="302" r:id="rId27"/>
    <p:sldId id="303" r:id="rId28"/>
    <p:sldId id="341" r:id="rId29"/>
    <p:sldId id="300" r:id="rId30"/>
    <p:sldId id="285" r:id="rId31"/>
    <p:sldId id="272" r:id="rId32"/>
    <p:sldId id="342" r:id="rId33"/>
    <p:sldId id="275" r:id="rId34"/>
    <p:sldId id="347" r:id="rId35"/>
    <p:sldId id="343" r:id="rId36"/>
    <p:sldId id="348" r:id="rId37"/>
    <p:sldId id="345" r:id="rId38"/>
    <p:sldId id="287" r:id="rId39"/>
    <p:sldId id="346" r:id="rId40"/>
    <p:sldId id="288" r:id="rId41"/>
    <p:sldId id="351" r:id="rId42"/>
    <p:sldId id="308" r:id="rId43"/>
    <p:sldId id="349" r:id="rId44"/>
    <p:sldId id="304" r:id="rId45"/>
    <p:sldId id="353" r:id="rId46"/>
    <p:sldId id="352" r:id="rId47"/>
    <p:sldId id="354" r:id="rId48"/>
    <p:sldId id="355" r:id="rId49"/>
    <p:sldId id="330"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71" autoAdjust="0"/>
  </p:normalViewPr>
  <p:slideViewPr>
    <p:cSldViewPr>
      <p:cViewPr>
        <p:scale>
          <a:sx n="110" d="100"/>
          <a:sy n="110" d="100"/>
        </p:scale>
        <p:origin x="-1644"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B39C55E-C077-4081-ACEC-669E41FFE32B}" type="datetimeFigureOut">
              <a:rPr lang="en-US" smtClean="0"/>
              <a:t>1/23/2018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A317E6-A6A0-401E-8F6F-9E6886181BE0}" type="slidenum">
              <a:rPr lang="en-US" smtClean="0"/>
              <a:t>‹#›</a:t>
            </a:fld>
            <a:endParaRPr lang="en-US"/>
          </a:p>
        </p:txBody>
      </p:sp>
    </p:spTree>
    <p:extLst>
      <p:ext uri="{BB962C8B-B14F-4D97-AF65-F5344CB8AC3E}">
        <p14:creationId xmlns:p14="http://schemas.microsoft.com/office/powerpoint/2010/main" val="146934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3716355819"/>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236484406"/>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740274806"/>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90A317E6-A6A0-401E-8F6F-9E6886181BE0}" type="slidenum">
              <a:rPr lang="en-US" smtClean="0"/>
              <a:t>40</a:t>
            </a:fld>
            <a:endParaRPr lang="en-US"/>
          </a:p>
        </p:txBody>
      </p:sp>
    </p:spTree>
    <p:extLst>
      <p:ext uri="{BB962C8B-B14F-4D97-AF65-F5344CB8AC3E}">
        <p14:creationId xmlns:p14="http://schemas.microsoft.com/office/powerpoint/2010/main" val="473256106"/>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1160139382"/>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15763881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221892952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509957991"/>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3143873109"/>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2194614727"/>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2034049901"/>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1062893862"/>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3483787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1" name="Picture 18" descr="PC_diagonal rules boxes-approved beige-home-0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8838" y="4957763"/>
            <a:ext cx="30543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invGray">
          <a:xfrm>
            <a:off x="154546" y="4958366"/>
            <a:ext cx="5753346" cy="17548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52907" y="168986"/>
            <a:ext cx="5033493" cy="2187576"/>
          </a:xfrm>
        </p:spPr>
        <p:txBody>
          <a:bodyPr>
            <a:normAutofit/>
          </a:bodyPr>
          <a:lstStyle>
            <a:lvl1pPr>
              <a:defRPr sz="4000" i="1">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2514600"/>
            <a:ext cx="5029200" cy="2057400"/>
          </a:xfrm>
        </p:spPr>
        <p:txBody>
          <a:bodyPr>
            <a:noAutofit/>
          </a:bodyPr>
          <a:lstStyle>
            <a:lvl1pPr marL="0" indent="0" algn="l">
              <a:spcBef>
                <a:spcPts val="600"/>
              </a:spcBef>
              <a:buNone/>
              <a:defRPr sz="32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bwMode="invGray">
          <a:xfrm>
            <a:off x="5937161" y="2337244"/>
            <a:ext cx="3054439" cy="259308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7498" y="159912"/>
            <a:ext cx="3054102" cy="214884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invGray">
          <a:xfrm>
            <a:off x="6376149" y="2975975"/>
            <a:ext cx="2176462" cy="1315624"/>
          </a:xfrm>
          <a:prstGeom prst="rect">
            <a:avLst/>
          </a:prstGeom>
        </p:spPr>
      </p:pic>
      <p:sp>
        <p:nvSpPr>
          <p:cNvPr id="5" name="Text Placeholder 4"/>
          <p:cNvSpPr>
            <a:spLocks noGrp="1"/>
          </p:cNvSpPr>
          <p:nvPr>
            <p:ph type="body" sz="quarter" idx="10" hasCustomPrompt="1"/>
          </p:nvPr>
        </p:nvSpPr>
        <p:spPr>
          <a:xfrm>
            <a:off x="457200" y="5334000"/>
            <a:ext cx="5029200" cy="501650"/>
          </a:xfrm>
        </p:spPr>
        <p:txBody>
          <a:bodyPr>
            <a:noAutofit/>
          </a:bodyPr>
          <a:lstStyle>
            <a:lvl1pPr marL="0" indent="0">
              <a:spcBef>
                <a:spcPts val="0"/>
              </a:spcBef>
              <a:buNone/>
              <a:defRPr sz="2400">
                <a:solidFill>
                  <a:schemeClr val="bg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lang="en-US" dirty="0" smtClean="0"/>
              <a:t>Presented by</a:t>
            </a:r>
          </a:p>
        </p:txBody>
      </p:sp>
      <p:sp>
        <p:nvSpPr>
          <p:cNvPr id="17" name="Text Placeholder 4"/>
          <p:cNvSpPr>
            <a:spLocks noGrp="1"/>
          </p:cNvSpPr>
          <p:nvPr>
            <p:ph type="body" sz="quarter" idx="11" hasCustomPrompt="1"/>
          </p:nvPr>
        </p:nvSpPr>
        <p:spPr>
          <a:xfrm>
            <a:off x="457200" y="5847634"/>
            <a:ext cx="5029200" cy="501650"/>
          </a:xfrm>
        </p:spPr>
        <p:txBody>
          <a:bodyPr>
            <a:noAutofit/>
          </a:bodyPr>
          <a:lstStyle>
            <a:lvl1pPr marL="0" indent="0">
              <a:spcBef>
                <a:spcPts val="0"/>
              </a:spcBef>
              <a:buNone/>
              <a:defRPr sz="2400">
                <a:solidFill>
                  <a:schemeClr val="bg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lang="en-US" dirty="0" smtClean="0"/>
              <a:t>Date</a:t>
            </a:r>
          </a:p>
        </p:txBody>
      </p:sp>
    </p:spTree>
    <p:extLst>
      <p:ext uri="{BB962C8B-B14F-4D97-AF65-F5344CB8AC3E}">
        <p14:creationId xmlns:p14="http://schemas.microsoft.com/office/powerpoint/2010/main" val="31137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83"/>
            <a:ext cx="6248400" cy="1028834"/>
          </a:xfrm>
        </p:spPr>
        <p:txBody>
          <a:bodyPr anchor="ctr">
            <a:normAutofit/>
          </a:bodyPr>
          <a:lstStyle>
            <a:lvl1pPr algn="l">
              <a:defRPr sz="3200" b="0"/>
            </a:lvl1pPr>
          </a:lstStyle>
          <a:p>
            <a:r>
              <a:rPr lang="en-US" smtClean="0"/>
              <a:t>Click to edit Master title style</a:t>
            </a:r>
            <a:endParaRPr lang="en-US"/>
          </a:p>
        </p:txBody>
      </p:sp>
      <p:sp>
        <p:nvSpPr>
          <p:cNvPr id="3" name="Picture Placeholder 2"/>
          <p:cNvSpPr>
            <a:spLocks noGrp="1"/>
          </p:cNvSpPr>
          <p:nvPr>
            <p:ph type="pic" idx="1"/>
          </p:nvPr>
        </p:nvSpPr>
        <p:spPr>
          <a:xfrm>
            <a:off x="156210" y="1511121"/>
            <a:ext cx="4419600" cy="4838700"/>
          </a:xfrm>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724400" y="1752600"/>
            <a:ext cx="3657600" cy="213360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2DDDC-A0A3-4A68-A214-1C7CE781DB1F}" type="datetime1">
              <a:rPr lang="en-US" smtClean="0"/>
              <a:t>1/23/2018</a:t>
            </a:fld>
            <a:endParaRPr lang="en-US"/>
          </a:p>
        </p:txBody>
      </p:sp>
      <p:sp>
        <p:nvSpPr>
          <p:cNvPr id="6" name="Footer Placeholder 5"/>
          <p:cNvSpPr>
            <a:spLocks noGrp="1"/>
          </p:cNvSpPr>
          <p:nvPr>
            <p:ph type="ftr" sz="quarter" idx="11"/>
          </p:nvPr>
        </p:nvSpPr>
        <p:spPr/>
        <p:txBody>
          <a:bodyPr/>
          <a:lstStyle/>
          <a:p>
            <a:r>
              <a:rPr lang="en-US" smtClean="0"/>
              <a:t>© 2017 Pullman &amp; Comley LLC</a:t>
            </a:r>
            <a:endParaRPr lang="en-US" dirty="0"/>
          </a:p>
        </p:txBody>
      </p:sp>
      <p:sp>
        <p:nvSpPr>
          <p:cNvPr id="7" name="Slide Number Placeholder 6"/>
          <p:cNvSpPr>
            <a:spLocks noGrp="1"/>
          </p:cNvSpPr>
          <p:nvPr>
            <p:ph type="sldNum" sz="quarter" idx="12"/>
          </p:nvPr>
        </p:nvSpPr>
        <p:spPr/>
        <p:txBody>
          <a:bodyPr/>
          <a:lstStyle/>
          <a:p>
            <a:fld id="{080DD68C-5486-4B9A-B844-882072ED2919}" type="slidenum">
              <a:rPr lang="en-US" smtClean="0"/>
              <a:t>‹#›</a:t>
            </a:fld>
            <a:endParaRPr lang="en-US"/>
          </a:p>
        </p:txBody>
      </p:sp>
    </p:spTree>
    <p:extLst>
      <p:ext uri="{BB962C8B-B14F-4D97-AF65-F5344CB8AC3E}">
        <p14:creationId xmlns:p14="http://schemas.microsoft.com/office/powerpoint/2010/main" val="276326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1" name="Picture 18" descr="PC_diagonal rules boxes-approved beige-home-0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38838" y="4957763"/>
            <a:ext cx="30543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invGray">
          <a:xfrm>
            <a:off x="154546" y="4958366"/>
            <a:ext cx="5753346" cy="17548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52907" y="168986"/>
            <a:ext cx="5033493" cy="2187576"/>
          </a:xfrm>
        </p:spPr>
        <p:txBody>
          <a:bodyPr>
            <a:normAutofit/>
          </a:bodyPr>
          <a:lstStyle>
            <a:lvl1pPr>
              <a:defRPr sz="4000" i="1">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2514600"/>
            <a:ext cx="5029200" cy="2057400"/>
          </a:xfrm>
        </p:spPr>
        <p:txBody>
          <a:bodyPr>
            <a:noAutofit/>
          </a:bodyPr>
          <a:lstStyle>
            <a:lvl1pPr marL="0" indent="0" algn="l">
              <a:spcBef>
                <a:spcPts val="600"/>
              </a:spcBef>
              <a:buNone/>
              <a:defRPr sz="32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bwMode="invGray">
          <a:xfrm>
            <a:off x="5937161" y="2337244"/>
            <a:ext cx="3054439" cy="259308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7498" y="159912"/>
            <a:ext cx="3054102" cy="214884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invGray">
          <a:xfrm>
            <a:off x="6376149" y="2975975"/>
            <a:ext cx="2176462" cy="1315624"/>
          </a:xfrm>
          <a:prstGeom prst="rect">
            <a:avLst/>
          </a:prstGeom>
        </p:spPr>
      </p:pic>
      <p:sp>
        <p:nvSpPr>
          <p:cNvPr id="5" name="Text Placeholder 4"/>
          <p:cNvSpPr>
            <a:spLocks noGrp="1"/>
          </p:cNvSpPr>
          <p:nvPr>
            <p:ph type="body" sz="quarter" idx="10" hasCustomPrompt="1"/>
          </p:nvPr>
        </p:nvSpPr>
        <p:spPr>
          <a:xfrm>
            <a:off x="457200" y="5334000"/>
            <a:ext cx="5029200" cy="501650"/>
          </a:xfrm>
        </p:spPr>
        <p:txBody>
          <a:bodyPr>
            <a:noAutofit/>
          </a:bodyPr>
          <a:lstStyle>
            <a:lvl1pPr marL="0" indent="0">
              <a:spcBef>
                <a:spcPts val="0"/>
              </a:spcBef>
              <a:buNone/>
              <a:defRPr sz="2400">
                <a:solidFill>
                  <a:schemeClr val="bg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lang="en-US" dirty="0" smtClean="0"/>
              <a:t>Presented by</a:t>
            </a:r>
          </a:p>
        </p:txBody>
      </p:sp>
      <p:sp>
        <p:nvSpPr>
          <p:cNvPr id="17" name="Text Placeholder 4"/>
          <p:cNvSpPr>
            <a:spLocks noGrp="1"/>
          </p:cNvSpPr>
          <p:nvPr>
            <p:ph type="body" sz="quarter" idx="11" hasCustomPrompt="1"/>
          </p:nvPr>
        </p:nvSpPr>
        <p:spPr>
          <a:xfrm>
            <a:off x="457200" y="5847634"/>
            <a:ext cx="5029200" cy="501650"/>
          </a:xfrm>
        </p:spPr>
        <p:txBody>
          <a:bodyPr>
            <a:noAutofit/>
          </a:bodyPr>
          <a:lstStyle>
            <a:lvl1pPr marL="0" indent="0">
              <a:spcBef>
                <a:spcPts val="0"/>
              </a:spcBef>
              <a:buNone/>
              <a:defRPr sz="2400">
                <a:solidFill>
                  <a:schemeClr val="bg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lang="en-US" dirty="0" smtClean="0"/>
              <a:t>Date</a:t>
            </a:r>
          </a:p>
        </p:txBody>
      </p:sp>
    </p:spTree>
    <p:extLst>
      <p:ext uri="{BB962C8B-B14F-4D97-AF65-F5344CB8AC3E}">
        <p14:creationId xmlns:p14="http://schemas.microsoft.com/office/powerpoint/2010/main" val="31137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ac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BADE52C-B232-4CE0-B481-C02F19252D55}"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 2017 Pullman &amp; Comley LLC</a:t>
            </a:r>
            <a:endParaRPr lang="en-US" dirty="0"/>
          </a:p>
        </p:txBody>
      </p:sp>
      <p:sp>
        <p:nvSpPr>
          <p:cNvPr id="6" name="Slide Number Placeholder 5"/>
          <p:cNvSpPr>
            <a:spLocks noGrp="1"/>
          </p:cNvSpPr>
          <p:nvPr>
            <p:ph type="sldNum" sz="quarter" idx="12"/>
          </p:nvPr>
        </p:nvSpPr>
        <p:spPr/>
        <p:txBody>
          <a:bodyPr/>
          <a:lstStyle/>
          <a:p>
            <a:fld id="{080DD68C-5486-4B9A-B844-882072ED2919}" type="slidenum">
              <a:rPr lang="en-US" smtClean="0"/>
              <a:t>‹#›</a:t>
            </a:fld>
            <a:endParaRPr lang="en-US"/>
          </a:p>
        </p:txBody>
      </p:sp>
      <p:sp>
        <p:nvSpPr>
          <p:cNvPr id="14" name="Text Placeholder 13"/>
          <p:cNvSpPr>
            <a:spLocks noGrp="1"/>
          </p:cNvSpPr>
          <p:nvPr>
            <p:ph type="body" sz="quarter" idx="13" hasCustomPrompt="1"/>
          </p:nvPr>
        </p:nvSpPr>
        <p:spPr>
          <a:xfrm>
            <a:off x="457200" y="1752599"/>
            <a:ext cx="3108960" cy="1905001"/>
          </a:xfrm>
        </p:spPr>
        <p:txBody>
          <a:bodyPr>
            <a:noAutofit/>
          </a:bodyPr>
          <a:lstStyle>
            <a:lvl1pPr marL="50800" indent="-50800" algn="l">
              <a:spcBef>
                <a:spcPts val="200"/>
              </a:spcBef>
              <a:buSzPct val="25000"/>
              <a:buFont typeface="Arial" pitchFamily="34" charset="0"/>
              <a:buChar char=" "/>
              <a:defRPr sz="1800" b="1"/>
            </a:lvl1pPr>
            <a:lvl2pPr marL="50800" marR="0"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sz="1400" baseline="0"/>
            </a:lvl2pPr>
            <a:lvl3pPr marL="0" indent="0" algn="ctr">
              <a:spcBef>
                <a:spcPts val="0"/>
              </a:spcBef>
              <a:buNone/>
              <a:defRPr sz="1400"/>
            </a:lvl3pPr>
            <a:lvl4pPr marL="0" indent="0" algn="ctr">
              <a:spcBef>
                <a:spcPts val="0"/>
              </a:spcBef>
              <a:buNone/>
              <a:defRPr sz="1400"/>
            </a:lvl4pPr>
            <a:lvl5pPr marL="0" indent="0" algn="ctr">
              <a:spcBef>
                <a:spcPts val="0"/>
              </a:spcBef>
              <a:buNone/>
              <a:defRPr sz="1400"/>
            </a:lvl5pPr>
          </a:lstStyle>
          <a:p>
            <a:pPr lvl="0"/>
            <a:r>
              <a:rPr lang="en-US" dirty="0" smtClean="0"/>
              <a:t>Attorney Name</a:t>
            </a:r>
          </a:p>
          <a:p>
            <a:pPr lvl="1"/>
            <a:r>
              <a:rPr lang="en-US" dirty="0" smtClean="0"/>
              <a:t>Pullman &amp; </a:t>
            </a:r>
            <a:r>
              <a:rPr lang="en-US" dirty="0" err="1" smtClean="0"/>
              <a:t>Comley</a:t>
            </a:r>
            <a:r>
              <a:rPr lang="en-US" dirty="0" smtClean="0"/>
              <a:t>, LLC</a:t>
            </a:r>
          </a:p>
          <a:p>
            <a:pPr lvl="1"/>
            <a:r>
              <a:rPr lang="en-US" dirty="0" smtClean="0"/>
              <a:t>Address</a:t>
            </a:r>
          </a:p>
          <a:p>
            <a:pPr lvl="1"/>
            <a:r>
              <a:rPr lang="en-US" dirty="0" smtClean="0"/>
              <a:t>City, State 00000</a:t>
            </a:r>
          </a:p>
          <a:p>
            <a:pPr lvl="1"/>
            <a:r>
              <a:rPr lang="en-US" dirty="0" smtClean="0"/>
              <a:t>Tel: 000.000.0000</a:t>
            </a:r>
          </a:p>
          <a:p>
            <a:pPr marL="50800" marR="0" lvl="1"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a:pPr>
            <a:r>
              <a:rPr lang="en-US" dirty="0" smtClean="0"/>
              <a:t>Fax: 000.000.0000</a:t>
            </a:r>
          </a:p>
          <a:p>
            <a:pPr lvl="1"/>
            <a:r>
              <a:rPr lang="en-US" dirty="0" smtClean="0"/>
              <a:t>Email: name@pullcom.com</a:t>
            </a:r>
          </a:p>
        </p:txBody>
      </p:sp>
      <p:sp>
        <p:nvSpPr>
          <p:cNvPr id="26" name="Title 1"/>
          <p:cNvSpPr txBox="1">
            <a:spLocks/>
          </p:cNvSpPr>
          <p:nvPr userDrawn="1"/>
        </p:nvSpPr>
        <p:spPr>
          <a:xfrm>
            <a:off x="457200" y="296883"/>
            <a:ext cx="6248400" cy="1028834"/>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200" kern="1200">
                <a:solidFill>
                  <a:schemeClr val="tx2"/>
                </a:solidFill>
                <a:latin typeface="+mj-lt"/>
                <a:ea typeface="+mj-ea"/>
                <a:cs typeface="+mj-cs"/>
              </a:defRPr>
            </a:lvl1pPr>
          </a:lstStyle>
          <a:p>
            <a:r>
              <a:rPr lang="en-US" dirty="0" smtClean="0"/>
              <a:t>Contact Information</a:t>
            </a:r>
            <a:endParaRPr lang="en-US" dirty="0"/>
          </a:p>
        </p:txBody>
      </p:sp>
      <p:sp>
        <p:nvSpPr>
          <p:cNvPr id="27" name="Text Placeholder 13"/>
          <p:cNvSpPr>
            <a:spLocks noGrp="1"/>
          </p:cNvSpPr>
          <p:nvPr>
            <p:ph type="body" sz="quarter" idx="14" hasCustomPrompt="1"/>
          </p:nvPr>
        </p:nvSpPr>
        <p:spPr>
          <a:xfrm>
            <a:off x="4572000" y="1752599"/>
            <a:ext cx="3108960" cy="1905001"/>
          </a:xfrm>
        </p:spPr>
        <p:txBody>
          <a:bodyPr>
            <a:noAutofit/>
          </a:bodyPr>
          <a:lstStyle>
            <a:lvl1pPr marL="50800" indent="-50800" algn="l">
              <a:spcBef>
                <a:spcPts val="200"/>
              </a:spcBef>
              <a:buSzPct val="25000"/>
              <a:buFont typeface="Arial" pitchFamily="34" charset="0"/>
              <a:buChar char=" "/>
              <a:defRPr sz="1800" b="1"/>
            </a:lvl1pPr>
            <a:lvl2pPr marL="50800" marR="0"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sz="1400" baseline="0"/>
            </a:lvl2pPr>
            <a:lvl3pPr marL="0" indent="0" algn="ctr">
              <a:spcBef>
                <a:spcPts val="0"/>
              </a:spcBef>
              <a:buNone/>
              <a:defRPr sz="1400"/>
            </a:lvl3pPr>
            <a:lvl4pPr marL="0" indent="0" algn="ctr">
              <a:spcBef>
                <a:spcPts val="0"/>
              </a:spcBef>
              <a:buNone/>
              <a:defRPr sz="1400"/>
            </a:lvl4pPr>
            <a:lvl5pPr marL="0" indent="0" algn="ctr">
              <a:spcBef>
                <a:spcPts val="0"/>
              </a:spcBef>
              <a:buNone/>
              <a:defRPr sz="1400"/>
            </a:lvl5pPr>
          </a:lstStyle>
          <a:p>
            <a:pPr lvl="0"/>
            <a:r>
              <a:rPr lang="en-US" dirty="0" smtClean="0"/>
              <a:t>Attorney Name</a:t>
            </a:r>
          </a:p>
          <a:p>
            <a:pPr lvl="1"/>
            <a:r>
              <a:rPr lang="en-US" dirty="0" smtClean="0"/>
              <a:t>Pullman &amp; </a:t>
            </a:r>
            <a:r>
              <a:rPr lang="en-US" dirty="0" err="1" smtClean="0"/>
              <a:t>Comley</a:t>
            </a:r>
            <a:r>
              <a:rPr lang="en-US" dirty="0" smtClean="0"/>
              <a:t>, LLC</a:t>
            </a:r>
          </a:p>
          <a:p>
            <a:pPr lvl="1"/>
            <a:r>
              <a:rPr lang="en-US" dirty="0" smtClean="0"/>
              <a:t>Address</a:t>
            </a:r>
          </a:p>
          <a:p>
            <a:pPr lvl="1"/>
            <a:r>
              <a:rPr lang="en-US" dirty="0" smtClean="0"/>
              <a:t>City, State 00000</a:t>
            </a:r>
          </a:p>
          <a:p>
            <a:pPr lvl="1"/>
            <a:r>
              <a:rPr lang="en-US" dirty="0" smtClean="0"/>
              <a:t>Tel: 000.000.0000</a:t>
            </a:r>
          </a:p>
          <a:p>
            <a:pPr marL="50800" marR="0" lvl="1"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a:pPr>
            <a:r>
              <a:rPr lang="en-US" dirty="0" smtClean="0"/>
              <a:t>Fax: 000.000.0000</a:t>
            </a:r>
          </a:p>
          <a:p>
            <a:pPr lvl="1"/>
            <a:r>
              <a:rPr lang="en-US" dirty="0" smtClean="0"/>
              <a:t>Email: name@pullcom.com</a:t>
            </a:r>
          </a:p>
        </p:txBody>
      </p:sp>
      <p:sp>
        <p:nvSpPr>
          <p:cNvPr id="28" name="Text Placeholder 13"/>
          <p:cNvSpPr>
            <a:spLocks noGrp="1"/>
          </p:cNvSpPr>
          <p:nvPr>
            <p:ph type="body" sz="quarter" idx="15" hasCustomPrompt="1"/>
          </p:nvPr>
        </p:nvSpPr>
        <p:spPr>
          <a:xfrm>
            <a:off x="457200" y="3886199"/>
            <a:ext cx="3108960" cy="1905001"/>
          </a:xfrm>
        </p:spPr>
        <p:txBody>
          <a:bodyPr>
            <a:noAutofit/>
          </a:bodyPr>
          <a:lstStyle>
            <a:lvl1pPr marL="50800" indent="-50800" algn="l">
              <a:spcBef>
                <a:spcPts val="200"/>
              </a:spcBef>
              <a:buSzPct val="25000"/>
              <a:buFont typeface="Arial" pitchFamily="34" charset="0"/>
              <a:buChar char=" "/>
              <a:defRPr sz="1800" b="1"/>
            </a:lvl1pPr>
            <a:lvl2pPr marL="50800" marR="0"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sz="1400" baseline="0"/>
            </a:lvl2pPr>
            <a:lvl3pPr marL="0" indent="0" algn="ctr">
              <a:spcBef>
                <a:spcPts val="0"/>
              </a:spcBef>
              <a:buNone/>
              <a:defRPr sz="1400"/>
            </a:lvl3pPr>
            <a:lvl4pPr marL="0" indent="0" algn="ctr">
              <a:spcBef>
                <a:spcPts val="0"/>
              </a:spcBef>
              <a:buNone/>
              <a:defRPr sz="1400"/>
            </a:lvl4pPr>
            <a:lvl5pPr marL="0" indent="0" algn="ctr">
              <a:spcBef>
                <a:spcPts val="0"/>
              </a:spcBef>
              <a:buNone/>
              <a:defRPr sz="1400"/>
            </a:lvl5pPr>
          </a:lstStyle>
          <a:p>
            <a:pPr lvl="0"/>
            <a:r>
              <a:rPr lang="en-US" dirty="0" smtClean="0"/>
              <a:t>Attorney Name</a:t>
            </a:r>
          </a:p>
          <a:p>
            <a:pPr lvl="1"/>
            <a:r>
              <a:rPr lang="en-US" dirty="0" smtClean="0"/>
              <a:t>Pullman &amp; </a:t>
            </a:r>
            <a:r>
              <a:rPr lang="en-US" dirty="0" err="1" smtClean="0"/>
              <a:t>Comley</a:t>
            </a:r>
            <a:r>
              <a:rPr lang="en-US" dirty="0" smtClean="0"/>
              <a:t>, LLC</a:t>
            </a:r>
          </a:p>
          <a:p>
            <a:pPr lvl="1"/>
            <a:r>
              <a:rPr lang="en-US" dirty="0" smtClean="0"/>
              <a:t>Address</a:t>
            </a:r>
          </a:p>
          <a:p>
            <a:pPr lvl="1"/>
            <a:r>
              <a:rPr lang="en-US" dirty="0" smtClean="0"/>
              <a:t>City, State 00000</a:t>
            </a:r>
          </a:p>
          <a:p>
            <a:pPr lvl="1"/>
            <a:r>
              <a:rPr lang="en-US" dirty="0" smtClean="0"/>
              <a:t>Tel: 000.000.0000</a:t>
            </a:r>
          </a:p>
          <a:p>
            <a:pPr marL="50800" marR="0" lvl="1"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a:pPr>
            <a:r>
              <a:rPr lang="en-US" dirty="0" smtClean="0"/>
              <a:t>Fax: 000.000.0000</a:t>
            </a:r>
          </a:p>
          <a:p>
            <a:pPr lvl="1"/>
            <a:r>
              <a:rPr lang="en-US" dirty="0" smtClean="0"/>
              <a:t>Email: name@pullcom.com</a:t>
            </a:r>
          </a:p>
        </p:txBody>
      </p:sp>
      <p:sp>
        <p:nvSpPr>
          <p:cNvPr id="32" name="Text Placeholder 13"/>
          <p:cNvSpPr>
            <a:spLocks noGrp="1"/>
          </p:cNvSpPr>
          <p:nvPr>
            <p:ph type="body" sz="quarter" idx="16" hasCustomPrompt="1"/>
          </p:nvPr>
        </p:nvSpPr>
        <p:spPr>
          <a:xfrm>
            <a:off x="4572000" y="3886199"/>
            <a:ext cx="3108960" cy="1905001"/>
          </a:xfrm>
        </p:spPr>
        <p:txBody>
          <a:bodyPr>
            <a:noAutofit/>
          </a:bodyPr>
          <a:lstStyle>
            <a:lvl1pPr marL="50800" indent="-50800" algn="l">
              <a:spcBef>
                <a:spcPts val="200"/>
              </a:spcBef>
              <a:buSzPct val="25000"/>
              <a:buFont typeface="Arial" pitchFamily="34" charset="0"/>
              <a:buChar char=" "/>
              <a:defRPr sz="1800" b="1"/>
            </a:lvl1pPr>
            <a:lvl2pPr marL="50800" marR="0"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sz="1400" baseline="0"/>
            </a:lvl2pPr>
            <a:lvl3pPr marL="0" indent="0" algn="ctr">
              <a:spcBef>
                <a:spcPts val="0"/>
              </a:spcBef>
              <a:buNone/>
              <a:defRPr sz="1400"/>
            </a:lvl3pPr>
            <a:lvl4pPr marL="0" indent="0" algn="ctr">
              <a:spcBef>
                <a:spcPts val="0"/>
              </a:spcBef>
              <a:buNone/>
              <a:defRPr sz="1400"/>
            </a:lvl4pPr>
            <a:lvl5pPr marL="0" indent="0" algn="ctr">
              <a:spcBef>
                <a:spcPts val="0"/>
              </a:spcBef>
              <a:buNone/>
              <a:defRPr sz="1400"/>
            </a:lvl5pPr>
          </a:lstStyle>
          <a:p>
            <a:pPr lvl="0"/>
            <a:r>
              <a:rPr lang="en-US" dirty="0" smtClean="0"/>
              <a:t>Attorney Name</a:t>
            </a:r>
          </a:p>
          <a:p>
            <a:pPr lvl="1"/>
            <a:r>
              <a:rPr lang="en-US" dirty="0" smtClean="0"/>
              <a:t>Pullman &amp; </a:t>
            </a:r>
            <a:r>
              <a:rPr lang="en-US" dirty="0" err="1" smtClean="0"/>
              <a:t>Comley</a:t>
            </a:r>
            <a:r>
              <a:rPr lang="en-US" dirty="0" smtClean="0"/>
              <a:t>, LLC</a:t>
            </a:r>
          </a:p>
          <a:p>
            <a:pPr lvl="1"/>
            <a:r>
              <a:rPr lang="en-US" dirty="0" smtClean="0"/>
              <a:t>Address</a:t>
            </a:r>
          </a:p>
          <a:p>
            <a:pPr lvl="1"/>
            <a:r>
              <a:rPr lang="en-US" dirty="0" smtClean="0"/>
              <a:t>City, State 00000</a:t>
            </a:r>
          </a:p>
          <a:p>
            <a:pPr lvl="1"/>
            <a:r>
              <a:rPr lang="en-US" dirty="0" smtClean="0"/>
              <a:t>Tel: 000.000.0000</a:t>
            </a:r>
          </a:p>
          <a:p>
            <a:pPr marL="50800" marR="0" lvl="1"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a:pPr>
            <a:r>
              <a:rPr lang="en-US" dirty="0" smtClean="0"/>
              <a:t>Fax: 000.000.0000</a:t>
            </a:r>
          </a:p>
          <a:p>
            <a:pPr lvl="1"/>
            <a:r>
              <a:rPr lang="en-US" dirty="0" smtClean="0"/>
              <a:t>Email: name@pullcom.com</a:t>
            </a:r>
          </a:p>
        </p:txBody>
      </p:sp>
    </p:spTree>
    <p:extLst>
      <p:ext uri="{BB962C8B-B14F-4D97-AF65-F5344CB8AC3E}">
        <p14:creationId xmlns:p14="http://schemas.microsoft.com/office/powerpoint/2010/main" val="394931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1"/>
            <a:ext cx="5029200" cy="1828800"/>
          </a:xfrm>
        </p:spPr>
        <p:txBody>
          <a:bodyPr anchor="b">
            <a:normAutofit/>
          </a:bodyPr>
          <a:lstStyle>
            <a:lvl1pPr algn="l">
              <a:defRPr sz="36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7201" y="3581400"/>
            <a:ext cx="5029200" cy="1828800"/>
          </a:xfrm>
        </p:spPr>
        <p:txBody>
          <a:bodyPr anchor="t"/>
          <a:lstStyle>
            <a:lvl1pPr marL="0" indent="0">
              <a:buNone/>
              <a:defRPr sz="2000" i="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DDB5EA-1657-4374-B1D4-10B95BA3BFCC}"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 2017 Pullman &amp; Comley LLC</a:t>
            </a:r>
            <a:endParaRPr lang="en-US" dirty="0"/>
          </a:p>
        </p:txBody>
      </p:sp>
      <p:sp>
        <p:nvSpPr>
          <p:cNvPr id="6" name="Slide Number Placeholder 5"/>
          <p:cNvSpPr>
            <a:spLocks noGrp="1"/>
          </p:cNvSpPr>
          <p:nvPr>
            <p:ph type="sldNum" sz="quarter" idx="12"/>
          </p:nvPr>
        </p:nvSpPr>
        <p:spPr/>
        <p:txBody>
          <a:bodyPr/>
          <a:lstStyle/>
          <a:p>
            <a:fld id="{080DD68C-5486-4B9A-B844-882072ED2919}" type="slidenum">
              <a:rPr lang="en-US" smtClean="0"/>
              <a:t>‹#›</a:t>
            </a:fld>
            <a:endParaRPr lang="en-US"/>
          </a:p>
        </p:txBody>
      </p:sp>
    </p:spTree>
    <p:extLst>
      <p:ext uri="{BB962C8B-B14F-4D97-AF65-F5344CB8AC3E}">
        <p14:creationId xmlns:p14="http://schemas.microsoft.com/office/powerpoint/2010/main" val="260952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83"/>
            <a:ext cx="6248400" cy="1028834"/>
          </a:xfrm>
        </p:spPr>
        <p:txBody>
          <a:bodyPr anchor="ctr">
            <a:normAutofit/>
          </a:bodyPr>
          <a:lstStyle>
            <a:lvl1pPr algn="l">
              <a:defRPr sz="3200" b="0"/>
            </a:lvl1pPr>
          </a:lstStyle>
          <a:p>
            <a:r>
              <a:rPr lang="en-US" smtClean="0"/>
              <a:t>Click to edit Master title style</a:t>
            </a:r>
            <a:endParaRPr lang="en-US"/>
          </a:p>
        </p:txBody>
      </p:sp>
      <p:sp>
        <p:nvSpPr>
          <p:cNvPr id="3" name="Picture Placeholder 2"/>
          <p:cNvSpPr>
            <a:spLocks noGrp="1"/>
          </p:cNvSpPr>
          <p:nvPr>
            <p:ph type="pic" idx="1"/>
          </p:nvPr>
        </p:nvSpPr>
        <p:spPr>
          <a:xfrm>
            <a:off x="156210" y="1511121"/>
            <a:ext cx="4419600" cy="4838700"/>
          </a:xfrm>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724400" y="1752600"/>
            <a:ext cx="3657600" cy="213360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12314-AA19-4881-A3CB-204ED5BE227D}" type="datetime1">
              <a:rPr lang="en-US" smtClean="0"/>
              <a:t>1/23/2018</a:t>
            </a:fld>
            <a:endParaRPr lang="en-US"/>
          </a:p>
        </p:txBody>
      </p:sp>
      <p:sp>
        <p:nvSpPr>
          <p:cNvPr id="6" name="Footer Placeholder 5"/>
          <p:cNvSpPr>
            <a:spLocks noGrp="1"/>
          </p:cNvSpPr>
          <p:nvPr>
            <p:ph type="ftr" sz="quarter" idx="11"/>
          </p:nvPr>
        </p:nvSpPr>
        <p:spPr/>
        <p:txBody>
          <a:bodyPr/>
          <a:lstStyle/>
          <a:p>
            <a:r>
              <a:rPr lang="en-US" smtClean="0"/>
              <a:t>© 2017 Pullman &amp; Comley LLC</a:t>
            </a:r>
            <a:endParaRPr lang="en-US" dirty="0"/>
          </a:p>
        </p:txBody>
      </p:sp>
      <p:sp>
        <p:nvSpPr>
          <p:cNvPr id="7" name="Slide Number Placeholder 6"/>
          <p:cNvSpPr>
            <a:spLocks noGrp="1"/>
          </p:cNvSpPr>
          <p:nvPr>
            <p:ph type="sldNum" sz="quarter" idx="12"/>
          </p:nvPr>
        </p:nvSpPr>
        <p:spPr/>
        <p:txBody>
          <a:bodyPr/>
          <a:lstStyle/>
          <a:p>
            <a:fld id="{080DD68C-5486-4B9A-B844-882072ED2919}" type="slidenum">
              <a:rPr lang="en-US" smtClean="0"/>
              <a:t>‹#›</a:t>
            </a:fld>
            <a:endParaRPr lang="en-US"/>
          </a:p>
        </p:txBody>
      </p:sp>
    </p:spTree>
    <p:extLst>
      <p:ext uri="{BB962C8B-B14F-4D97-AF65-F5344CB8AC3E}">
        <p14:creationId xmlns:p14="http://schemas.microsoft.com/office/powerpoint/2010/main" val="276326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A0041-511A-4FA3-8CEF-5FD70624F3E2}"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 2017 Pullman &amp; Comley LLC</a:t>
            </a:r>
            <a:endParaRPr lang="en-US" dirty="0"/>
          </a:p>
        </p:txBody>
      </p:sp>
      <p:sp>
        <p:nvSpPr>
          <p:cNvPr id="6" name="Slide Number Placeholder 5"/>
          <p:cNvSpPr>
            <a:spLocks noGrp="1"/>
          </p:cNvSpPr>
          <p:nvPr>
            <p:ph type="sldNum" sz="quarter" idx="12"/>
          </p:nvPr>
        </p:nvSpPr>
        <p:spPr/>
        <p:txBody>
          <a:bodyPr/>
          <a:lstStyle/>
          <a:p>
            <a:fld id="{080DD68C-5486-4B9A-B844-882072ED2919}" type="slidenum">
              <a:rPr lang="en-US" smtClean="0"/>
              <a:t>‹#›</a:t>
            </a:fld>
            <a:endParaRPr lang="en-US"/>
          </a:p>
        </p:txBody>
      </p:sp>
    </p:spTree>
    <p:extLst>
      <p:ext uri="{BB962C8B-B14F-4D97-AF65-F5344CB8AC3E}">
        <p14:creationId xmlns:p14="http://schemas.microsoft.com/office/powerpoint/2010/main" val="285550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070FCB-BBB3-4BB4-8396-41427CFEEB7C}"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 2017 Pullman &amp; Comley LLC</a:t>
            </a:r>
            <a:endParaRPr lang="en-US" dirty="0"/>
          </a:p>
        </p:txBody>
      </p:sp>
      <p:sp>
        <p:nvSpPr>
          <p:cNvPr id="6" name="Slide Number Placeholder 5"/>
          <p:cNvSpPr>
            <a:spLocks noGrp="1"/>
          </p:cNvSpPr>
          <p:nvPr>
            <p:ph type="sldNum" sz="quarter" idx="12"/>
          </p:nvPr>
        </p:nvSpPr>
        <p:spPr/>
        <p:txBody>
          <a:bodyPr/>
          <a:lstStyle/>
          <a:p>
            <a:fld id="{080DD68C-5486-4B9A-B844-882072ED2919}" type="slidenum">
              <a:rPr lang="en-US" smtClean="0"/>
              <a:t>‹#›</a:t>
            </a:fld>
            <a:endParaRPr lang="en-US"/>
          </a:p>
        </p:txBody>
      </p:sp>
      <p:sp>
        <p:nvSpPr>
          <p:cNvPr id="14" name="Text Placeholder 13"/>
          <p:cNvSpPr>
            <a:spLocks noGrp="1"/>
          </p:cNvSpPr>
          <p:nvPr>
            <p:ph type="body" sz="quarter" idx="13" hasCustomPrompt="1"/>
          </p:nvPr>
        </p:nvSpPr>
        <p:spPr>
          <a:xfrm>
            <a:off x="457200" y="1752599"/>
            <a:ext cx="3108960" cy="1905001"/>
          </a:xfrm>
        </p:spPr>
        <p:txBody>
          <a:bodyPr>
            <a:noAutofit/>
          </a:bodyPr>
          <a:lstStyle>
            <a:lvl1pPr marL="50800" indent="-50800" algn="l">
              <a:spcBef>
                <a:spcPts val="200"/>
              </a:spcBef>
              <a:buSzPct val="25000"/>
              <a:buFont typeface="Arial" pitchFamily="34" charset="0"/>
              <a:buChar char=" "/>
              <a:defRPr sz="1800" b="1"/>
            </a:lvl1pPr>
            <a:lvl2pPr marL="50800" marR="0"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sz="1400" baseline="0"/>
            </a:lvl2pPr>
            <a:lvl3pPr marL="0" indent="0" algn="ctr">
              <a:spcBef>
                <a:spcPts val="0"/>
              </a:spcBef>
              <a:buNone/>
              <a:defRPr sz="1400"/>
            </a:lvl3pPr>
            <a:lvl4pPr marL="0" indent="0" algn="ctr">
              <a:spcBef>
                <a:spcPts val="0"/>
              </a:spcBef>
              <a:buNone/>
              <a:defRPr sz="1400"/>
            </a:lvl4pPr>
            <a:lvl5pPr marL="0" indent="0" algn="ctr">
              <a:spcBef>
                <a:spcPts val="0"/>
              </a:spcBef>
              <a:buNone/>
              <a:defRPr sz="1400"/>
            </a:lvl5pPr>
          </a:lstStyle>
          <a:p>
            <a:pPr lvl="0"/>
            <a:r>
              <a:rPr lang="en-US" dirty="0" smtClean="0"/>
              <a:t>Attorney Name</a:t>
            </a:r>
          </a:p>
          <a:p>
            <a:pPr lvl="1"/>
            <a:r>
              <a:rPr lang="en-US" dirty="0" smtClean="0"/>
              <a:t>Pullman &amp; </a:t>
            </a:r>
            <a:r>
              <a:rPr lang="en-US" dirty="0" err="1" smtClean="0"/>
              <a:t>Comley</a:t>
            </a:r>
            <a:r>
              <a:rPr lang="en-US" dirty="0" smtClean="0"/>
              <a:t>, LLC</a:t>
            </a:r>
          </a:p>
          <a:p>
            <a:pPr lvl="1"/>
            <a:r>
              <a:rPr lang="en-US" dirty="0" smtClean="0"/>
              <a:t>Address</a:t>
            </a:r>
          </a:p>
          <a:p>
            <a:pPr lvl="1"/>
            <a:r>
              <a:rPr lang="en-US" dirty="0" smtClean="0"/>
              <a:t>City, State 00000</a:t>
            </a:r>
          </a:p>
          <a:p>
            <a:pPr lvl="1"/>
            <a:r>
              <a:rPr lang="en-US" dirty="0" smtClean="0"/>
              <a:t>Tel: 000.000.0000</a:t>
            </a:r>
          </a:p>
          <a:p>
            <a:pPr marL="50800" marR="0" lvl="1"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a:pPr>
            <a:r>
              <a:rPr lang="en-US" dirty="0" smtClean="0"/>
              <a:t>Fax: 000.000.0000</a:t>
            </a:r>
          </a:p>
          <a:p>
            <a:pPr lvl="1"/>
            <a:r>
              <a:rPr lang="en-US" dirty="0" smtClean="0"/>
              <a:t>Email: name@pullcom.com</a:t>
            </a:r>
          </a:p>
        </p:txBody>
      </p:sp>
      <p:sp>
        <p:nvSpPr>
          <p:cNvPr id="26" name="Title 1"/>
          <p:cNvSpPr txBox="1">
            <a:spLocks/>
          </p:cNvSpPr>
          <p:nvPr/>
        </p:nvSpPr>
        <p:spPr>
          <a:xfrm>
            <a:off x="457200" y="296883"/>
            <a:ext cx="6248400" cy="1028834"/>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200" kern="1200">
                <a:solidFill>
                  <a:schemeClr val="tx2"/>
                </a:solidFill>
                <a:latin typeface="+mj-lt"/>
                <a:ea typeface="+mj-ea"/>
                <a:cs typeface="+mj-cs"/>
              </a:defRPr>
            </a:lvl1pPr>
          </a:lstStyle>
          <a:p>
            <a:r>
              <a:rPr lang="en-US" dirty="0" smtClean="0"/>
              <a:t>Contact Information</a:t>
            </a:r>
            <a:endParaRPr lang="en-US" dirty="0"/>
          </a:p>
        </p:txBody>
      </p:sp>
      <p:sp>
        <p:nvSpPr>
          <p:cNvPr id="27" name="Text Placeholder 13"/>
          <p:cNvSpPr>
            <a:spLocks noGrp="1"/>
          </p:cNvSpPr>
          <p:nvPr>
            <p:ph type="body" sz="quarter" idx="14" hasCustomPrompt="1"/>
          </p:nvPr>
        </p:nvSpPr>
        <p:spPr>
          <a:xfrm>
            <a:off x="4572000" y="1752599"/>
            <a:ext cx="3108960" cy="1905001"/>
          </a:xfrm>
        </p:spPr>
        <p:txBody>
          <a:bodyPr>
            <a:noAutofit/>
          </a:bodyPr>
          <a:lstStyle>
            <a:lvl1pPr marL="50800" indent="-50800" algn="l">
              <a:spcBef>
                <a:spcPts val="200"/>
              </a:spcBef>
              <a:buSzPct val="25000"/>
              <a:buFont typeface="Arial" pitchFamily="34" charset="0"/>
              <a:buChar char=" "/>
              <a:defRPr sz="1800" b="1"/>
            </a:lvl1pPr>
            <a:lvl2pPr marL="50800" marR="0"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sz="1400" baseline="0"/>
            </a:lvl2pPr>
            <a:lvl3pPr marL="0" indent="0" algn="ctr">
              <a:spcBef>
                <a:spcPts val="0"/>
              </a:spcBef>
              <a:buNone/>
              <a:defRPr sz="1400"/>
            </a:lvl3pPr>
            <a:lvl4pPr marL="0" indent="0" algn="ctr">
              <a:spcBef>
                <a:spcPts val="0"/>
              </a:spcBef>
              <a:buNone/>
              <a:defRPr sz="1400"/>
            </a:lvl4pPr>
            <a:lvl5pPr marL="0" indent="0" algn="ctr">
              <a:spcBef>
                <a:spcPts val="0"/>
              </a:spcBef>
              <a:buNone/>
              <a:defRPr sz="1400"/>
            </a:lvl5pPr>
          </a:lstStyle>
          <a:p>
            <a:pPr lvl="0"/>
            <a:r>
              <a:rPr lang="en-US" dirty="0" smtClean="0"/>
              <a:t>Attorney Name</a:t>
            </a:r>
          </a:p>
          <a:p>
            <a:pPr lvl="1"/>
            <a:r>
              <a:rPr lang="en-US" dirty="0" smtClean="0"/>
              <a:t>Pullman &amp; </a:t>
            </a:r>
            <a:r>
              <a:rPr lang="en-US" dirty="0" err="1" smtClean="0"/>
              <a:t>Comley</a:t>
            </a:r>
            <a:r>
              <a:rPr lang="en-US" dirty="0" smtClean="0"/>
              <a:t>, LLC</a:t>
            </a:r>
          </a:p>
          <a:p>
            <a:pPr lvl="1"/>
            <a:r>
              <a:rPr lang="en-US" dirty="0" smtClean="0"/>
              <a:t>Address</a:t>
            </a:r>
          </a:p>
          <a:p>
            <a:pPr lvl="1"/>
            <a:r>
              <a:rPr lang="en-US" dirty="0" smtClean="0"/>
              <a:t>City, State 00000</a:t>
            </a:r>
          </a:p>
          <a:p>
            <a:pPr lvl="1"/>
            <a:r>
              <a:rPr lang="en-US" dirty="0" smtClean="0"/>
              <a:t>Tel: 000.000.0000</a:t>
            </a:r>
          </a:p>
          <a:p>
            <a:pPr marL="50800" marR="0" lvl="1"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a:pPr>
            <a:r>
              <a:rPr lang="en-US" dirty="0" smtClean="0"/>
              <a:t>Fax: 000.000.0000</a:t>
            </a:r>
          </a:p>
          <a:p>
            <a:pPr lvl="1"/>
            <a:r>
              <a:rPr lang="en-US" dirty="0" smtClean="0"/>
              <a:t>Email: name@pullcom.com</a:t>
            </a:r>
          </a:p>
        </p:txBody>
      </p:sp>
      <p:sp>
        <p:nvSpPr>
          <p:cNvPr id="28" name="Text Placeholder 13"/>
          <p:cNvSpPr>
            <a:spLocks noGrp="1"/>
          </p:cNvSpPr>
          <p:nvPr>
            <p:ph type="body" sz="quarter" idx="15" hasCustomPrompt="1"/>
          </p:nvPr>
        </p:nvSpPr>
        <p:spPr>
          <a:xfrm>
            <a:off x="457200" y="3886199"/>
            <a:ext cx="3108960" cy="1905001"/>
          </a:xfrm>
        </p:spPr>
        <p:txBody>
          <a:bodyPr>
            <a:noAutofit/>
          </a:bodyPr>
          <a:lstStyle>
            <a:lvl1pPr marL="50800" indent="-50800" algn="l">
              <a:spcBef>
                <a:spcPts val="200"/>
              </a:spcBef>
              <a:buSzPct val="25000"/>
              <a:buFont typeface="Arial" pitchFamily="34" charset="0"/>
              <a:buChar char=" "/>
              <a:defRPr sz="1800" b="1"/>
            </a:lvl1pPr>
            <a:lvl2pPr marL="50800" marR="0"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sz="1400" baseline="0"/>
            </a:lvl2pPr>
            <a:lvl3pPr marL="0" indent="0" algn="ctr">
              <a:spcBef>
                <a:spcPts val="0"/>
              </a:spcBef>
              <a:buNone/>
              <a:defRPr sz="1400"/>
            </a:lvl3pPr>
            <a:lvl4pPr marL="0" indent="0" algn="ctr">
              <a:spcBef>
                <a:spcPts val="0"/>
              </a:spcBef>
              <a:buNone/>
              <a:defRPr sz="1400"/>
            </a:lvl4pPr>
            <a:lvl5pPr marL="0" indent="0" algn="ctr">
              <a:spcBef>
                <a:spcPts val="0"/>
              </a:spcBef>
              <a:buNone/>
              <a:defRPr sz="1400"/>
            </a:lvl5pPr>
          </a:lstStyle>
          <a:p>
            <a:pPr lvl="0"/>
            <a:r>
              <a:rPr lang="en-US" dirty="0" smtClean="0"/>
              <a:t>Attorney Name</a:t>
            </a:r>
          </a:p>
          <a:p>
            <a:pPr lvl="1"/>
            <a:r>
              <a:rPr lang="en-US" dirty="0" smtClean="0"/>
              <a:t>Pullman &amp; </a:t>
            </a:r>
            <a:r>
              <a:rPr lang="en-US" dirty="0" err="1" smtClean="0"/>
              <a:t>Comley</a:t>
            </a:r>
            <a:r>
              <a:rPr lang="en-US" dirty="0" smtClean="0"/>
              <a:t>, LLC</a:t>
            </a:r>
          </a:p>
          <a:p>
            <a:pPr lvl="1"/>
            <a:r>
              <a:rPr lang="en-US" dirty="0" smtClean="0"/>
              <a:t>Address</a:t>
            </a:r>
          </a:p>
          <a:p>
            <a:pPr lvl="1"/>
            <a:r>
              <a:rPr lang="en-US" dirty="0" smtClean="0"/>
              <a:t>City, State 00000</a:t>
            </a:r>
          </a:p>
          <a:p>
            <a:pPr lvl="1"/>
            <a:r>
              <a:rPr lang="en-US" dirty="0" smtClean="0"/>
              <a:t>Tel: 000.000.0000</a:t>
            </a:r>
          </a:p>
          <a:p>
            <a:pPr marL="50800" marR="0" lvl="1"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a:pPr>
            <a:r>
              <a:rPr lang="en-US" dirty="0" smtClean="0"/>
              <a:t>Fax: 000.000.0000</a:t>
            </a:r>
          </a:p>
          <a:p>
            <a:pPr lvl="1"/>
            <a:r>
              <a:rPr lang="en-US" dirty="0" smtClean="0"/>
              <a:t>Email: name@pullcom.com</a:t>
            </a:r>
          </a:p>
        </p:txBody>
      </p:sp>
      <p:sp>
        <p:nvSpPr>
          <p:cNvPr id="32" name="Text Placeholder 13"/>
          <p:cNvSpPr>
            <a:spLocks noGrp="1"/>
          </p:cNvSpPr>
          <p:nvPr>
            <p:ph type="body" sz="quarter" idx="16" hasCustomPrompt="1"/>
          </p:nvPr>
        </p:nvSpPr>
        <p:spPr>
          <a:xfrm>
            <a:off x="4572000" y="3886199"/>
            <a:ext cx="3108960" cy="1905001"/>
          </a:xfrm>
        </p:spPr>
        <p:txBody>
          <a:bodyPr>
            <a:noAutofit/>
          </a:bodyPr>
          <a:lstStyle>
            <a:lvl1pPr marL="50800" indent="-50800" algn="l">
              <a:spcBef>
                <a:spcPts val="200"/>
              </a:spcBef>
              <a:buSzPct val="25000"/>
              <a:buFont typeface="Arial" pitchFamily="34" charset="0"/>
              <a:buChar char=" "/>
              <a:defRPr sz="1800" b="1"/>
            </a:lvl1pPr>
            <a:lvl2pPr marL="50800" marR="0"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sz="1400" baseline="0"/>
            </a:lvl2pPr>
            <a:lvl3pPr marL="0" indent="0" algn="ctr">
              <a:spcBef>
                <a:spcPts val="0"/>
              </a:spcBef>
              <a:buNone/>
              <a:defRPr sz="1400"/>
            </a:lvl3pPr>
            <a:lvl4pPr marL="0" indent="0" algn="ctr">
              <a:spcBef>
                <a:spcPts val="0"/>
              </a:spcBef>
              <a:buNone/>
              <a:defRPr sz="1400"/>
            </a:lvl4pPr>
            <a:lvl5pPr marL="0" indent="0" algn="ctr">
              <a:spcBef>
                <a:spcPts val="0"/>
              </a:spcBef>
              <a:buNone/>
              <a:defRPr sz="1400"/>
            </a:lvl5pPr>
          </a:lstStyle>
          <a:p>
            <a:pPr lvl="0"/>
            <a:r>
              <a:rPr lang="en-US" dirty="0" smtClean="0"/>
              <a:t>Attorney Name</a:t>
            </a:r>
          </a:p>
          <a:p>
            <a:pPr lvl="1"/>
            <a:r>
              <a:rPr lang="en-US" dirty="0" smtClean="0"/>
              <a:t>Pullman &amp; </a:t>
            </a:r>
            <a:r>
              <a:rPr lang="en-US" dirty="0" err="1" smtClean="0"/>
              <a:t>Comley</a:t>
            </a:r>
            <a:r>
              <a:rPr lang="en-US" dirty="0" smtClean="0"/>
              <a:t>, LLC</a:t>
            </a:r>
          </a:p>
          <a:p>
            <a:pPr lvl="1"/>
            <a:r>
              <a:rPr lang="en-US" dirty="0" smtClean="0"/>
              <a:t>Address</a:t>
            </a:r>
          </a:p>
          <a:p>
            <a:pPr lvl="1"/>
            <a:r>
              <a:rPr lang="en-US" dirty="0" smtClean="0"/>
              <a:t>City, State 00000</a:t>
            </a:r>
          </a:p>
          <a:p>
            <a:pPr lvl="1"/>
            <a:r>
              <a:rPr lang="en-US" dirty="0" smtClean="0"/>
              <a:t>Tel: 000.000.0000</a:t>
            </a:r>
          </a:p>
          <a:p>
            <a:pPr marL="50800" marR="0" lvl="1" indent="-50800" algn="l" defTabSz="914400" rtl="0" eaLnBrk="1" fontAlgn="auto" latinLnBrk="0" hangingPunct="1">
              <a:lnSpc>
                <a:spcPct val="100000"/>
              </a:lnSpc>
              <a:spcBef>
                <a:spcPts val="200"/>
              </a:spcBef>
              <a:spcAft>
                <a:spcPts val="0"/>
              </a:spcAft>
              <a:buClrTx/>
              <a:buSzPct val="25000"/>
              <a:buFont typeface="Arial" pitchFamily="34" charset="0"/>
              <a:buChar char=" "/>
              <a:tabLst/>
              <a:defRPr/>
            </a:pPr>
            <a:r>
              <a:rPr lang="en-US" dirty="0" smtClean="0"/>
              <a:t>Fax: 000.000.0000</a:t>
            </a:r>
          </a:p>
          <a:p>
            <a:pPr lvl="1"/>
            <a:r>
              <a:rPr lang="en-US" dirty="0" smtClean="0"/>
              <a:t>Email: name@pullcom.com</a:t>
            </a:r>
          </a:p>
        </p:txBody>
      </p:sp>
      <p:sp>
        <p:nvSpPr>
          <p:cNvPr id="10" name="Title 1"/>
          <p:cNvSpPr txBox="1">
            <a:spLocks/>
          </p:cNvSpPr>
          <p:nvPr userDrawn="1"/>
        </p:nvSpPr>
        <p:spPr>
          <a:xfrm>
            <a:off x="457200" y="296883"/>
            <a:ext cx="6248400" cy="1028834"/>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200" kern="1200">
                <a:solidFill>
                  <a:schemeClr val="tx2"/>
                </a:solidFill>
                <a:latin typeface="+mj-lt"/>
                <a:ea typeface="+mj-ea"/>
                <a:cs typeface="+mj-cs"/>
              </a:defRPr>
            </a:lvl1pPr>
          </a:lstStyle>
          <a:p>
            <a:r>
              <a:rPr lang="en-US" dirty="0" smtClean="0"/>
              <a:t>Contact Information</a:t>
            </a:r>
            <a:endParaRPr lang="en-US" dirty="0"/>
          </a:p>
        </p:txBody>
      </p:sp>
    </p:spTree>
    <p:extLst>
      <p:ext uri="{BB962C8B-B14F-4D97-AF65-F5344CB8AC3E}">
        <p14:creationId xmlns:p14="http://schemas.microsoft.com/office/powerpoint/2010/main" val="394931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11" name="Picture 11" descr="PC_diagonal rules boxes-approved beige-bar-0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65838"/>
            <a:ext cx="88423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P&amp;Clogo_cmyk_stacked_darkergrey_tagline.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760" y="1703232"/>
            <a:ext cx="3840480" cy="243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invGray">
          <a:xfrm>
            <a:off x="150876" y="5685948"/>
            <a:ext cx="8842248" cy="3566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01870" tIns="50935" rIns="101870" bIns="50935" anchor="ctr"/>
          <a:lstStyle/>
          <a:p>
            <a:pPr algn="ctr"/>
            <a:endParaRPr lang="en-US">
              <a:solidFill>
                <a:srgbClr val="FFFFFF"/>
              </a:solidFill>
              <a:ea typeface="ＭＳ Ｐゴシック" charset="-128"/>
            </a:endParaRPr>
          </a:p>
          <a:p>
            <a:pPr algn="ctr"/>
            <a:endParaRPr lang="en-US">
              <a:solidFill>
                <a:srgbClr val="FFFFFF"/>
              </a:solidFill>
              <a:ea typeface="ＭＳ Ｐゴシック" charset="-128"/>
            </a:endParaRPr>
          </a:p>
          <a:p>
            <a:pPr algn="ctr"/>
            <a:endParaRPr lang="en-US">
              <a:solidFill>
                <a:srgbClr val="FFFFFF"/>
              </a:solidFill>
              <a:ea typeface="ＭＳ Ｐゴシック" charset="-128"/>
            </a:endParaRPr>
          </a:p>
          <a:p>
            <a:pPr algn="ctr"/>
            <a:endParaRPr lang="en-US">
              <a:solidFill>
                <a:srgbClr val="FFFFFF"/>
              </a:solidFill>
              <a:ea typeface="ＭＳ Ｐゴシック" charset="-128"/>
            </a:endParaRPr>
          </a:p>
          <a:p>
            <a:pPr algn="ctr"/>
            <a:endParaRPr lang="en-US">
              <a:solidFill>
                <a:srgbClr val="FFFFFF"/>
              </a:solidFill>
              <a:ea typeface="ＭＳ Ｐゴシック" charset="-128"/>
            </a:endParaRPr>
          </a:p>
        </p:txBody>
      </p:sp>
      <p:sp>
        <p:nvSpPr>
          <p:cNvPr id="9" name="TextBox 8"/>
          <p:cNvSpPr txBox="1"/>
          <p:nvPr/>
        </p:nvSpPr>
        <p:spPr>
          <a:xfrm>
            <a:off x="457200" y="5738819"/>
            <a:ext cx="8229600" cy="230822"/>
          </a:xfrm>
          <a:prstGeom prst="rect">
            <a:avLst/>
          </a:prstGeom>
          <a:noFill/>
        </p:spPr>
        <p:txBody>
          <a:bodyPr wrap="square" lIns="91429" tIns="45715" rIns="91429" bIns="45715" rtlCol="0">
            <a:spAutoFit/>
          </a:bodyPr>
          <a:lstStyle/>
          <a:p>
            <a:pPr algn="ctr"/>
            <a:r>
              <a:rPr lang="en-US" sz="900" dirty="0" smtClean="0">
                <a:solidFill>
                  <a:schemeClr val="bg1"/>
                </a:solidFill>
              </a:rPr>
              <a:t>BRIDGEPORT           |              HARTFORD           |             STAMFORD           |             WATERBURY             |           WHITE PLAINS</a:t>
            </a:r>
            <a:endParaRPr lang="en-US" sz="900" dirty="0">
              <a:solidFill>
                <a:schemeClr val="bg1"/>
              </a:solidFill>
            </a:endParaRPr>
          </a:p>
        </p:txBody>
      </p:sp>
      <p:sp>
        <p:nvSpPr>
          <p:cNvPr id="10" name="TextBox 9"/>
          <p:cNvSpPr txBox="1"/>
          <p:nvPr/>
        </p:nvSpPr>
        <p:spPr>
          <a:xfrm>
            <a:off x="457200" y="6242775"/>
            <a:ext cx="8229600" cy="250874"/>
          </a:xfrm>
          <a:prstGeom prst="rect">
            <a:avLst/>
          </a:prstGeom>
          <a:noFill/>
        </p:spPr>
        <p:txBody>
          <a:bodyPr wrap="square" lIns="91429" tIns="45715" rIns="91429" bIns="45715" rtlCol="0">
            <a:spAutoFit/>
          </a:bodyPr>
          <a:lstStyle/>
          <a:p>
            <a:pPr algn="ctr"/>
            <a:r>
              <a:rPr lang="en-US" sz="1000" b="1" spc="0" dirty="0" smtClean="0">
                <a:solidFill>
                  <a:schemeClr val="tx2"/>
                </a:solidFill>
              </a:rPr>
              <a:t>www.pullcom.com</a:t>
            </a:r>
            <a:endParaRPr lang="en-US" sz="1000" b="1" spc="0" dirty="0">
              <a:solidFill>
                <a:schemeClr val="tx2"/>
              </a:solidFill>
            </a:endParaRPr>
          </a:p>
        </p:txBody>
      </p:sp>
      <p:pic>
        <p:nvPicPr>
          <p:cNvPr id="7" name="Picture 11" descr="PC_diagonal rules boxes-approved beige-bar-05.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065838"/>
            <a:ext cx="88423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26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1"/>
            <a:ext cx="5029200" cy="1828800"/>
          </a:xfrm>
        </p:spPr>
        <p:txBody>
          <a:bodyPr anchor="b">
            <a:normAutofit/>
          </a:bodyPr>
          <a:lstStyle>
            <a:lvl1pPr algn="l">
              <a:defRPr sz="36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7201" y="3581400"/>
            <a:ext cx="5029200" cy="1828800"/>
          </a:xfrm>
        </p:spPr>
        <p:txBody>
          <a:bodyPr anchor="t"/>
          <a:lstStyle>
            <a:lvl1pPr marL="0" indent="0">
              <a:buNone/>
              <a:defRPr sz="2000" i="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0DCAE-8FB2-4800-9F79-6D938C8B2F70}"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 2017 Pullman &amp; Comley LLC</a:t>
            </a:r>
            <a:endParaRPr lang="en-US" dirty="0"/>
          </a:p>
        </p:txBody>
      </p:sp>
      <p:sp>
        <p:nvSpPr>
          <p:cNvPr id="6" name="Slide Number Placeholder 5"/>
          <p:cNvSpPr>
            <a:spLocks noGrp="1"/>
          </p:cNvSpPr>
          <p:nvPr>
            <p:ph type="sldNum" sz="quarter" idx="12"/>
          </p:nvPr>
        </p:nvSpPr>
        <p:spPr/>
        <p:txBody>
          <a:bodyPr/>
          <a:lstStyle/>
          <a:p>
            <a:fld id="{080DD68C-5486-4B9A-B844-882072ED2919}" type="slidenum">
              <a:rPr lang="en-US" smtClean="0"/>
              <a:t>‹#›</a:t>
            </a:fld>
            <a:endParaRPr lang="en-US"/>
          </a:p>
        </p:txBody>
      </p:sp>
    </p:spTree>
    <p:extLst>
      <p:ext uri="{BB962C8B-B14F-4D97-AF65-F5344CB8AC3E}">
        <p14:creationId xmlns:p14="http://schemas.microsoft.com/office/powerpoint/2010/main" val="260952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3886200" cy="4419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5800" y="1752600"/>
            <a:ext cx="3886200" cy="4419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0BFD3-4104-4594-ACDD-2FB5119AF871}" type="datetime1">
              <a:rPr lang="en-US" smtClean="0"/>
              <a:t>1/23/2018</a:t>
            </a:fld>
            <a:endParaRPr lang="en-US"/>
          </a:p>
        </p:txBody>
      </p:sp>
      <p:sp>
        <p:nvSpPr>
          <p:cNvPr id="6" name="Footer Placeholder 5"/>
          <p:cNvSpPr>
            <a:spLocks noGrp="1"/>
          </p:cNvSpPr>
          <p:nvPr>
            <p:ph type="ftr" sz="quarter" idx="11"/>
          </p:nvPr>
        </p:nvSpPr>
        <p:spPr/>
        <p:txBody>
          <a:bodyPr/>
          <a:lstStyle/>
          <a:p>
            <a:r>
              <a:rPr lang="en-US" smtClean="0"/>
              <a:t>© 2017 Pullman &amp; Comley LLC</a:t>
            </a:r>
            <a:endParaRPr lang="en-US" dirty="0"/>
          </a:p>
        </p:txBody>
      </p:sp>
      <p:sp>
        <p:nvSpPr>
          <p:cNvPr id="7" name="Slide Number Placeholder 6"/>
          <p:cNvSpPr>
            <a:spLocks noGrp="1"/>
          </p:cNvSpPr>
          <p:nvPr>
            <p:ph type="sldNum" sz="quarter" idx="12"/>
          </p:nvPr>
        </p:nvSpPr>
        <p:spPr/>
        <p:txBody>
          <a:bodyPr/>
          <a:lstStyle/>
          <a:p>
            <a:fld id="{080DD68C-5486-4B9A-B844-882072ED2919}" type="slidenum">
              <a:rPr lang="en-US" smtClean="0"/>
              <a:t>‹#›</a:t>
            </a:fld>
            <a:endParaRPr lang="en-US"/>
          </a:p>
        </p:txBody>
      </p:sp>
    </p:spTree>
    <p:extLst>
      <p:ext uri="{BB962C8B-B14F-4D97-AF65-F5344CB8AC3E}">
        <p14:creationId xmlns:p14="http://schemas.microsoft.com/office/powerpoint/2010/main" val="100644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52600"/>
            <a:ext cx="3886200" cy="685800"/>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886200" cy="365759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04386" y="1752600"/>
            <a:ext cx="3886200" cy="685800"/>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04386" y="2514600"/>
            <a:ext cx="3886200" cy="365759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8297A9-4CCA-4C1A-8E10-5AA15518D4CE}" type="datetime1">
              <a:rPr lang="en-US" smtClean="0"/>
              <a:t>1/23/2018</a:t>
            </a:fld>
            <a:endParaRPr lang="en-US"/>
          </a:p>
        </p:txBody>
      </p:sp>
      <p:sp>
        <p:nvSpPr>
          <p:cNvPr id="8" name="Footer Placeholder 7"/>
          <p:cNvSpPr>
            <a:spLocks noGrp="1"/>
          </p:cNvSpPr>
          <p:nvPr>
            <p:ph type="ftr" sz="quarter" idx="11"/>
          </p:nvPr>
        </p:nvSpPr>
        <p:spPr/>
        <p:txBody>
          <a:bodyPr/>
          <a:lstStyle/>
          <a:p>
            <a:r>
              <a:rPr lang="en-US" smtClean="0"/>
              <a:t>© 2017 Pullman &amp; Comley LLC</a:t>
            </a:r>
            <a:endParaRPr lang="en-US" dirty="0"/>
          </a:p>
        </p:txBody>
      </p:sp>
      <p:sp>
        <p:nvSpPr>
          <p:cNvPr id="9" name="Slide Number Placeholder 8"/>
          <p:cNvSpPr>
            <a:spLocks noGrp="1"/>
          </p:cNvSpPr>
          <p:nvPr>
            <p:ph type="sldNum" sz="quarter" idx="12"/>
          </p:nvPr>
        </p:nvSpPr>
        <p:spPr/>
        <p:txBody>
          <a:bodyPr/>
          <a:lstStyle/>
          <a:p>
            <a:fld id="{080DD68C-5486-4B9A-B844-882072ED2919}" type="slidenum">
              <a:rPr lang="en-US" smtClean="0"/>
              <a:t>‹#›</a:t>
            </a:fld>
            <a:endParaRPr lang="en-US"/>
          </a:p>
        </p:txBody>
      </p:sp>
    </p:spTree>
    <p:extLst>
      <p:ext uri="{BB962C8B-B14F-4D97-AF65-F5344CB8AC3E}">
        <p14:creationId xmlns:p14="http://schemas.microsoft.com/office/powerpoint/2010/main" val="186318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A875B8-78BF-4497-9C9D-E5356AA2E9AB}" type="datetime1">
              <a:rPr lang="en-US" smtClean="0"/>
              <a:t>1/23/2018</a:t>
            </a:fld>
            <a:endParaRPr lang="en-US"/>
          </a:p>
        </p:txBody>
      </p:sp>
      <p:sp>
        <p:nvSpPr>
          <p:cNvPr id="4" name="Footer Placeholder 3"/>
          <p:cNvSpPr>
            <a:spLocks noGrp="1"/>
          </p:cNvSpPr>
          <p:nvPr>
            <p:ph type="ftr" sz="quarter" idx="11"/>
          </p:nvPr>
        </p:nvSpPr>
        <p:spPr/>
        <p:txBody>
          <a:bodyPr/>
          <a:lstStyle/>
          <a:p>
            <a:r>
              <a:rPr lang="en-US" smtClean="0"/>
              <a:t>© 2017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a:t>
            </a:fld>
            <a:endParaRPr lang="en-US"/>
          </a:p>
        </p:txBody>
      </p:sp>
    </p:spTree>
    <p:extLst>
      <p:ext uri="{BB962C8B-B14F-4D97-AF65-F5344CB8AC3E}">
        <p14:creationId xmlns:p14="http://schemas.microsoft.com/office/powerpoint/2010/main" val="90001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1AA8C-4AEF-4A0F-91C0-05D172AD5AFE}" type="datetime1">
              <a:rPr lang="en-US" smtClean="0"/>
              <a:t>1/23/2018</a:t>
            </a:fld>
            <a:endParaRPr lang="en-US"/>
          </a:p>
        </p:txBody>
      </p:sp>
      <p:sp>
        <p:nvSpPr>
          <p:cNvPr id="3" name="Footer Placeholder 2"/>
          <p:cNvSpPr>
            <a:spLocks noGrp="1"/>
          </p:cNvSpPr>
          <p:nvPr>
            <p:ph type="ftr" sz="quarter" idx="11"/>
          </p:nvPr>
        </p:nvSpPr>
        <p:spPr/>
        <p:txBody>
          <a:bodyPr/>
          <a:lstStyle/>
          <a:p>
            <a:r>
              <a:rPr lang="en-US" smtClean="0"/>
              <a:t>© 2017 Pullman &amp; Comley LLC</a:t>
            </a:r>
            <a:endParaRPr lang="en-US" dirty="0"/>
          </a:p>
        </p:txBody>
      </p:sp>
      <p:sp>
        <p:nvSpPr>
          <p:cNvPr id="4" name="Slide Number Placeholder 3"/>
          <p:cNvSpPr>
            <a:spLocks noGrp="1"/>
          </p:cNvSpPr>
          <p:nvPr>
            <p:ph type="sldNum" sz="quarter" idx="12"/>
          </p:nvPr>
        </p:nvSpPr>
        <p:spPr/>
        <p:txBody>
          <a:bodyPr/>
          <a:lstStyle/>
          <a:p>
            <a:fld id="{080DD68C-5486-4B9A-B844-882072ED2919}" type="slidenum">
              <a:rPr lang="en-US" smtClean="0"/>
              <a:t>‹#›</a:t>
            </a:fld>
            <a:endParaRPr lang="en-US"/>
          </a:p>
        </p:txBody>
      </p:sp>
    </p:spTree>
    <p:extLst>
      <p:ext uri="{BB962C8B-B14F-4D97-AF65-F5344CB8AC3E}">
        <p14:creationId xmlns:p14="http://schemas.microsoft.com/office/powerpoint/2010/main" val="303852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7" descr="PC_diagonal rules boxes-approved beige-side-04.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90455" y="1518921"/>
            <a:ext cx="279876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96883"/>
            <a:ext cx="6248400" cy="102883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9248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p:nvCxnSpPr>
        <p:spPr>
          <a:xfrm>
            <a:off x="457200" y="1358721"/>
            <a:ext cx="6553200"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invGray">
          <a:xfrm>
            <a:off x="6954592" y="152401"/>
            <a:ext cx="2037008" cy="13415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01870" tIns="50935" rIns="101870" bIns="50935" anchor="ctr"/>
          <a:lstStyle/>
          <a:p>
            <a:pPr algn="ctr" defTabSz="509352" fontAlgn="auto">
              <a:spcBef>
                <a:spcPts val="0"/>
              </a:spcBef>
              <a:spcAft>
                <a:spcPts val="0"/>
              </a:spcAft>
              <a:defRPr/>
            </a:pPr>
            <a:endParaRPr lang="en-US" dirty="0"/>
          </a:p>
        </p:txBody>
      </p:sp>
      <p:sp>
        <p:nvSpPr>
          <p:cNvPr id="17" name="Rectangle 16"/>
          <p:cNvSpPr/>
          <p:nvPr/>
        </p:nvSpPr>
        <p:spPr bwMode="invGray">
          <a:xfrm>
            <a:off x="154546" y="6385560"/>
            <a:ext cx="6014433" cy="320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6400908"/>
            <a:ext cx="1371600" cy="274320"/>
          </a:xfrm>
          <a:prstGeom prst="rect">
            <a:avLst/>
          </a:prstGeom>
        </p:spPr>
        <p:txBody>
          <a:bodyPr vert="horz" lIns="91440" tIns="45720" rIns="91440" bIns="45720" rtlCol="0" anchor="ctr"/>
          <a:lstStyle>
            <a:lvl1pPr algn="l">
              <a:defRPr sz="1000">
                <a:solidFill>
                  <a:schemeClr val="bg1"/>
                </a:solidFill>
                <a:latin typeface="+mj-lt"/>
              </a:defRPr>
            </a:lvl1pPr>
          </a:lstStyle>
          <a:p>
            <a:fld id="{699CFAE7-9832-4CE6-830A-321FCC7DFE3C}" type="datetime1">
              <a:rPr lang="en-US" smtClean="0"/>
              <a:t>1/23/2018</a:t>
            </a:fld>
            <a:endParaRPr lang="en-US" dirty="0"/>
          </a:p>
        </p:txBody>
      </p:sp>
      <p:sp>
        <p:nvSpPr>
          <p:cNvPr id="5" name="Footer Placeholder 4"/>
          <p:cNvSpPr>
            <a:spLocks noGrp="1"/>
          </p:cNvSpPr>
          <p:nvPr>
            <p:ph type="ftr" sz="quarter" idx="3"/>
          </p:nvPr>
        </p:nvSpPr>
        <p:spPr>
          <a:xfrm>
            <a:off x="6363237" y="6400908"/>
            <a:ext cx="2286000" cy="274320"/>
          </a:xfrm>
          <a:prstGeom prst="rect">
            <a:avLst/>
          </a:prstGeom>
        </p:spPr>
        <p:txBody>
          <a:bodyPr vert="horz" lIns="91440" tIns="45720" rIns="91440" bIns="45720" rtlCol="0" anchor="ctr"/>
          <a:lstStyle>
            <a:lvl1pPr algn="r">
              <a:defRPr sz="1000">
                <a:solidFill>
                  <a:schemeClr val="bg1"/>
                </a:solidFill>
                <a:latin typeface="+mj-lt"/>
              </a:defRPr>
            </a:lvl1pPr>
          </a:lstStyle>
          <a:p>
            <a:r>
              <a:rPr lang="en-US" smtClean="0"/>
              <a:t>© 2017 Pullman &amp; Comley LLC</a:t>
            </a:r>
            <a:endParaRPr lang="en-US" dirty="0"/>
          </a:p>
        </p:txBody>
      </p:sp>
      <p:sp>
        <p:nvSpPr>
          <p:cNvPr id="6" name="Slide Number Placeholder 5"/>
          <p:cNvSpPr>
            <a:spLocks noGrp="1"/>
          </p:cNvSpPr>
          <p:nvPr>
            <p:ph type="sldNum" sz="quarter" idx="4"/>
          </p:nvPr>
        </p:nvSpPr>
        <p:spPr>
          <a:xfrm>
            <a:off x="3886200" y="6400908"/>
            <a:ext cx="2133600" cy="274320"/>
          </a:xfrm>
          <a:prstGeom prst="rect">
            <a:avLst/>
          </a:prstGeom>
        </p:spPr>
        <p:txBody>
          <a:bodyPr vert="horz" lIns="91440" tIns="45720" rIns="91440" bIns="45720" rtlCol="0" anchor="ctr"/>
          <a:lstStyle>
            <a:lvl1pPr algn="r">
              <a:defRPr sz="1000">
                <a:solidFill>
                  <a:schemeClr val="bg1"/>
                </a:solidFill>
                <a:latin typeface="+mj-lt"/>
              </a:defRPr>
            </a:lvl1pPr>
          </a:lstStyle>
          <a:p>
            <a:fld id="{080DD68C-5486-4B9A-B844-882072ED2919}" type="slidenum">
              <a:rPr lang="en-US" smtClean="0"/>
              <a:t>‹#›</a:t>
            </a:fld>
            <a:endParaRPr lang="en-US"/>
          </a:p>
        </p:txBody>
      </p:sp>
      <p:pic>
        <p:nvPicPr>
          <p:cNvPr id="14" name="Picture 13"/>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bwMode="invGray">
          <a:xfrm>
            <a:off x="7161019" y="487142"/>
            <a:ext cx="1627632" cy="680695"/>
          </a:xfrm>
          <a:prstGeom prst="rect">
            <a:avLst/>
          </a:prstGeom>
        </p:spPr>
      </p:pic>
    </p:spTree>
    <p:extLst>
      <p:ext uri="{BB962C8B-B14F-4D97-AF65-F5344CB8AC3E}">
        <p14:creationId xmlns:p14="http://schemas.microsoft.com/office/powerpoint/2010/main" val="41581971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85" r:id="rId12"/>
    <p:sldLayoutId id="2147483665" r:id="rId13"/>
    <p:sldLayoutId id="214748367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3200" kern="1200">
          <a:solidFill>
            <a:schemeClr val="tx2"/>
          </a:solidFill>
          <a:latin typeface="+mj-lt"/>
          <a:ea typeface="+mj-ea"/>
          <a:cs typeface="+mj-cs"/>
        </a:defRPr>
      </a:lvl1pPr>
    </p:titleStyle>
    <p:bodyStyle>
      <a:lvl1pPr marL="231775" indent="-231775" algn="l" defTabSz="914400" rtl="0" eaLnBrk="1" latinLnBrk="0" hangingPunct="1">
        <a:spcBef>
          <a:spcPts val="800"/>
        </a:spcBef>
        <a:buFont typeface="Wingdings" pitchFamily="2" charset="2"/>
        <a:buChar char="§"/>
        <a:defRPr sz="2000" kern="1200">
          <a:solidFill>
            <a:schemeClr val="tx2"/>
          </a:solidFill>
          <a:latin typeface="+mn-lt"/>
          <a:ea typeface="+mn-ea"/>
          <a:cs typeface="+mn-cs"/>
        </a:defRPr>
      </a:lvl1pPr>
      <a:lvl2pPr marL="561975" indent="-214313" algn="l" defTabSz="914400" rtl="0" eaLnBrk="1" latinLnBrk="0" hangingPunct="1">
        <a:spcBef>
          <a:spcPts val="600"/>
        </a:spcBef>
        <a:buFont typeface="Arial" pitchFamily="34" charset="0"/>
        <a:buChar char="–"/>
        <a:defRPr sz="1800" kern="1200">
          <a:solidFill>
            <a:schemeClr val="tx2"/>
          </a:solidFill>
          <a:latin typeface="+mn-lt"/>
          <a:ea typeface="+mn-ea"/>
          <a:cs typeface="+mn-cs"/>
        </a:defRPr>
      </a:lvl2pPr>
      <a:lvl3pPr marL="914400" indent="-231775" algn="l" defTabSz="914400" rtl="0" eaLnBrk="1" latinLnBrk="0" hangingPunct="1">
        <a:spcBef>
          <a:spcPts val="600"/>
        </a:spcBef>
        <a:buFont typeface="Wingdings" pitchFamily="2" charset="2"/>
        <a:buChar char="§"/>
        <a:defRPr sz="1600" kern="1200">
          <a:solidFill>
            <a:schemeClr val="tx2"/>
          </a:solidFill>
          <a:latin typeface="+mn-lt"/>
          <a:ea typeface="+mn-ea"/>
          <a:cs typeface="+mn-cs"/>
        </a:defRPr>
      </a:lvl3pPr>
      <a:lvl4pPr marL="1262063" indent="-231775" algn="l" defTabSz="914400" rtl="0" eaLnBrk="1" latinLnBrk="0" hangingPunct="1">
        <a:spcBef>
          <a:spcPts val="600"/>
        </a:spcBef>
        <a:buFont typeface="Arial" pitchFamily="34" charset="0"/>
        <a:buChar char="–"/>
        <a:tabLst/>
        <a:defRPr sz="1400" kern="1200">
          <a:solidFill>
            <a:schemeClr val="tx2"/>
          </a:solidFill>
          <a:latin typeface="+mn-lt"/>
          <a:ea typeface="+mn-ea"/>
          <a:cs typeface="+mn-cs"/>
        </a:defRPr>
      </a:lvl4pPr>
      <a:lvl5pPr marL="1597025" indent="-219075" algn="l" defTabSz="914400" rtl="0" eaLnBrk="1" latinLnBrk="0" hangingPunct="1">
        <a:spcBef>
          <a:spcPts val="600"/>
        </a:spcBef>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badbadteacher.com/" TargetMode="External"/><Relationship Id="rId2" Type="http://schemas.openxmlformats.org/officeDocument/2006/relationships/hyperlink" Target="http://loudounextra.washingtonpost.com/news/2008/aug/20/asst-principal-arrested-child-porn-charg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228600" y="1447800"/>
            <a:ext cx="5490693" cy="2590800"/>
          </a:xfrm>
        </p:spPr>
        <p:txBody>
          <a:bodyPr>
            <a:normAutofit fontScale="90000"/>
          </a:bodyPr>
          <a:lstStyle/>
          <a:p>
            <a:r>
              <a:rPr lang="en-US" sz="5400" i="0" dirty="0"/>
              <a:t>Unsocial Media:</a:t>
            </a:r>
            <a:br>
              <a:rPr lang="en-US" sz="5400" i="0" dirty="0"/>
            </a:br>
            <a:r>
              <a:rPr lang="en-US" sz="5400" i="0" dirty="0"/>
              <a:t>Cyberbullying,</a:t>
            </a:r>
            <a:br>
              <a:rPr lang="en-US" sz="5400" i="0" dirty="0"/>
            </a:br>
            <a:r>
              <a:rPr lang="en-US" sz="5400" i="0" dirty="0"/>
              <a:t>Sexting, and</a:t>
            </a:r>
            <a:br>
              <a:rPr lang="en-US" sz="5400" i="0" dirty="0"/>
            </a:br>
            <a:r>
              <a:rPr lang="en-US" sz="5400" i="0" dirty="0" smtClean="0"/>
              <a:t>Regulating</a:t>
            </a:r>
            <a:r>
              <a:rPr lang="en-US" sz="5400" i="0" dirty="0"/>
              <a:t/>
            </a:r>
            <a:br>
              <a:rPr lang="en-US" sz="5400" i="0" dirty="0"/>
            </a:br>
            <a:r>
              <a:rPr lang="en-US" sz="5400" i="0" dirty="0"/>
              <a:t>Communication</a:t>
            </a:r>
            <a:br>
              <a:rPr lang="en-US" sz="5400" i="0" dirty="0"/>
            </a:br>
            <a:r>
              <a:rPr lang="en-US" sz="5400" i="0" dirty="0"/>
              <a:t>in the </a:t>
            </a:r>
            <a:r>
              <a:rPr lang="en-US" sz="5400" i="0" dirty="0" smtClean="0"/>
              <a:t>Digital Age</a:t>
            </a:r>
            <a:r>
              <a:rPr lang="en-US" sz="5400" i="0" dirty="0"/>
              <a:t/>
            </a:r>
            <a:br>
              <a:rPr lang="en-US" sz="5400" i="0" dirty="0"/>
            </a:br>
            <a:endParaRPr lang="en-US" sz="5400" i="0" dirty="0"/>
          </a:p>
        </p:txBody>
      </p:sp>
      <p:sp>
        <p:nvSpPr>
          <p:cNvPr id="11" name="Text Placeholder 10"/>
          <p:cNvSpPr>
            <a:spLocks noGrp="1"/>
          </p:cNvSpPr>
          <p:nvPr>
            <p:ph type="body" sz="quarter" idx="10"/>
          </p:nvPr>
        </p:nvSpPr>
        <p:spPr/>
        <p:txBody>
          <a:bodyPr/>
          <a:lstStyle/>
          <a:p>
            <a:r>
              <a:rPr lang="en-US" sz="3200" dirty="0" smtClean="0">
                <a:latin typeface="Arial" panose="020B0604020202020204" pitchFamily="34" charset="0"/>
                <a:cs typeface="Arial" panose="020B0604020202020204" pitchFamily="34" charset="0"/>
              </a:rPr>
              <a:t>Michael P. McKeon</a:t>
            </a:r>
            <a:endParaRPr lang="en-US" sz="3200" dirty="0">
              <a:latin typeface="Arial" panose="020B0604020202020204" pitchFamily="34" charset="0"/>
              <a:cs typeface="Arial" panose="020B0604020202020204" pitchFamily="34" charset="0"/>
            </a:endParaRPr>
          </a:p>
        </p:txBody>
      </p:sp>
      <p:sp>
        <p:nvSpPr>
          <p:cNvPr id="12" name="Text Placeholder 11"/>
          <p:cNvSpPr>
            <a:spLocks noGrp="1"/>
          </p:cNvSpPr>
          <p:nvPr>
            <p:ph type="body" sz="quarter" idx="11"/>
          </p:nvPr>
        </p:nvSpPr>
        <p:spPr/>
        <p:txBody>
          <a:bodyPr/>
          <a:lstStyle/>
          <a:p>
            <a:r>
              <a:rPr lang="en-US" sz="2800" dirty="0" smtClean="0">
                <a:latin typeface="Arial" panose="020B0604020202020204" pitchFamily="34" charset="0"/>
                <a:cs typeface="Arial" panose="020B0604020202020204" pitchFamily="34" charset="0"/>
              </a:rPr>
              <a:t>January 24, 2018</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30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small" dirty="0">
                <a:latin typeface="+mn-lt"/>
              </a:rPr>
              <a:t>Connecticut Law</a:t>
            </a:r>
            <a:endParaRPr lang="en-US" sz="4400" dirty="0">
              <a:latin typeface="+mn-lt"/>
            </a:endParaRPr>
          </a:p>
        </p:txBody>
      </p:sp>
      <p:sp>
        <p:nvSpPr>
          <p:cNvPr id="3" name="Content Placeholder 2"/>
          <p:cNvSpPr>
            <a:spLocks noGrp="1"/>
          </p:cNvSpPr>
          <p:nvPr>
            <p:ph idx="1"/>
          </p:nvPr>
        </p:nvSpPr>
        <p:spPr>
          <a:xfrm>
            <a:off x="609600" y="1676400"/>
            <a:ext cx="7543800" cy="4191000"/>
          </a:xfrm>
        </p:spPr>
        <p:txBody>
          <a:bodyPr>
            <a:noAutofit/>
          </a:bodyPr>
          <a:lstStyle/>
          <a:p>
            <a:pPr algn="just">
              <a:buFont typeface="Arial" pitchFamily="34" charset="0"/>
              <a:buChar char="•"/>
            </a:pPr>
            <a:r>
              <a:rPr lang="en-US" sz="2800" dirty="0">
                <a:latin typeface="Arial" panose="020B0604020202020204" pitchFamily="34" charset="0"/>
                <a:cs typeface="Arial" panose="020B0604020202020204" pitchFamily="34" charset="0"/>
              </a:rPr>
              <a:t>Under General Statutes § 53a-196h, it is a </a:t>
            </a:r>
            <a:r>
              <a:rPr lang="en-US" sz="2800" b="1" dirty="0" smtClean="0">
                <a:solidFill>
                  <a:srgbClr val="FF0000"/>
                </a:solidFill>
                <a:latin typeface="Arial" panose="020B0604020202020204" pitchFamily="34" charset="0"/>
                <a:cs typeface="Arial" panose="020B0604020202020204" pitchFamily="34" charset="0"/>
              </a:rPr>
              <a:t>Class A misdemeanor </a:t>
            </a:r>
            <a:r>
              <a:rPr lang="en-US" sz="2800" dirty="0" smtClean="0">
                <a:latin typeface="Arial" panose="020B0604020202020204" pitchFamily="34" charset="0"/>
                <a:cs typeface="Arial" panose="020B0604020202020204" pitchFamily="34" charset="0"/>
              </a:rPr>
              <a:t>for </a:t>
            </a:r>
            <a:r>
              <a:rPr lang="en-US" sz="2800" dirty="0">
                <a:latin typeface="Arial" panose="020B0604020202020204" pitchFamily="34" charset="0"/>
                <a:cs typeface="Arial" panose="020B0604020202020204" pitchFamily="34" charset="0"/>
              </a:rPr>
              <a:t>anyone </a:t>
            </a:r>
            <a:r>
              <a:rPr lang="en-US" sz="2800" dirty="0" smtClean="0">
                <a:latin typeface="Arial" panose="020B0604020202020204" pitchFamily="34" charset="0"/>
                <a:cs typeface="Arial" panose="020B0604020202020204" pitchFamily="34" charset="0"/>
              </a:rPr>
              <a:t>under </a:t>
            </a:r>
            <a:r>
              <a:rPr lang="en-US" sz="2800" dirty="0">
                <a:latin typeface="Arial" panose="020B0604020202020204" pitchFamily="34" charset="0"/>
                <a:cs typeface="Arial" panose="020B0604020202020204" pitchFamily="34" charset="0"/>
              </a:rPr>
              <a:t>eighteen years of age </a:t>
            </a:r>
            <a:r>
              <a:rPr lang="en-US" sz="2800" dirty="0" smtClean="0">
                <a:latin typeface="Arial" panose="020B0604020202020204" pitchFamily="34" charset="0"/>
                <a:cs typeface="Arial" panose="020B0604020202020204" pitchFamily="34" charset="0"/>
              </a:rPr>
              <a:t>to </a:t>
            </a:r>
            <a:r>
              <a:rPr lang="en-US" sz="2800" b="1" dirty="0" smtClean="0">
                <a:solidFill>
                  <a:srgbClr val="0070C0"/>
                </a:solidFill>
                <a:latin typeface="Arial" panose="020B0604020202020204" pitchFamily="34" charset="0"/>
                <a:cs typeface="Arial" panose="020B0604020202020204" pitchFamily="34" charset="0"/>
              </a:rPr>
              <a:t>knowingly </a:t>
            </a:r>
            <a:r>
              <a:rPr lang="en-US" sz="2800" b="1" dirty="0">
                <a:solidFill>
                  <a:srgbClr val="0070C0"/>
                </a:solidFill>
                <a:latin typeface="Arial" panose="020B0604020202020204" pitchFamily="34" charset="0"/>
                <a:cs typeface="Arial" panose="020B0604020202020204" pitchFamily="34" charset="0"/>
              </a:rPr>
              <a:t>possess any visual depiction of child pornography </a:t>
            </a:r>
            <a:r>
              <a:rPr lang="en-US" sz="2800" b="1" dirty="0" smtClean="0">
                <a:solidFill>
                  <a:srgbClr val="0070C0"/>
                </a:solidFill>
                <a:latin typeface="Arial" panose="020B0604020202020204" pitchFamily="34" charset="0"/>
                <a:cs typeface="Arial" panose="020B0604020202020204" pitchFamily="34" charset="0"/>
              </a:rPr>
              <a:t>which was knowingly </a:t>
            </a:r>
            <a:r>
              <a:rPr lang="en-US" sz="2800" b="1" dirty="0">
                <a:solidFill>
                  <a:srgbClr val="0070C0"/>
                </a:solidFill>
                <a:latin typeface="Arial" panose="020B0604020202020204" pitchFamily="34" charset="0"/>
                <a:cs typeface="Arial" panose="020B0604020202020204" pitchFamily="34" charset="0"/>
              </a:rPr>
              <a:t>and voluntarily transmitted by means of an electronic communication device</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and </a:t>
            </a:r>
            <a:r>
              <a:rPr lang="en-US" sz="2800" dirty="0">
                <a:latin typeface="Arial" panose="020B0604020202020204" pitchFamily="34" charset="0"/>
                <a:cs typeface="Arial" panose="020B0604020202020204" pitchFamily="34" charset="0"/>
              </a:rPr>
              <a:t>in which the subject of such visual depiction </a:t>
            </a:r>
            <a:r>
              <a:rPr lang="en-US" sz="2800" dirty="0">
                <a:solidFill>
                  <a:schemeClr val="tx1"/>
                </a:solidFill>
                <a:latin typeface="Arial" panose="020B0604020202020204" pitchFamily="34" charset="0"/>
                <a:cs typeface="Arial" panose="020B0604020202020204" pitchFamily="34" charset="0"/>
              </a:rPr>
              <a:t>is a person under sixteen years of </a:t>
            </a:r>
            <a:r>
              <a:rPr lang="en-US" sz="2800" dirty="0" smtClean="0">
                <a:solidFill>
                  <a:schemeClr val="tx1"/>
                </a:solidFill>
                <a:latin typeface="Arial" panose="020B0604020202020204" pitchFamily="34" charset="0"/>
                <a:cs typeface="Arial" panose="020B0604020202020204" pitchFamily="34" charset="0"/>
              </a:rPr>
              <a:t>age.</a:t>
            </a:r>
          </a:p>
          <a:p>
            <a:pPr algn="just">
              <a:buFont typeface="Arial" pitchFamily="34" charset="0"/>
              <a:buChar char="•"/>
            </a:pPr>
            <a:endParaRPr lang="en-US" sz="2800" dirty="0">
              <a:latin typeface="Arial" panose="020B0604020202020204" pitchFamily="34" charset="0"/>
              <a:cs typeface="Arial" panose="020B0604020202020204" pitchFamily="34" charset="0"/>
            </a:endParaRPr>
          </a:p>
          <a:p>
            <a:pPr algn="just"/>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10</a:t>
            </a:fld>
            <a:endParaRPr lang="en-US"/>
          </a:p>
        </p:txBody>
      </p:sp>
    </p:spTree>
    <p:extLst>
      <p:ext uri="{BB962C8B-B14F-4D97-AF65-F5344CB8AC3E}">
        <p14:creationId xmlns:p14="http://schemas.microsoft.com/office/powerpoint/2010/main" val="124203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small" dirty="0">
                <a:latin typeface="+mn-lt"/>
              </a:rPr>
              <a:t>Connecticut Law</a:t>
            </a:r>
            <a:endParaRPr lang="en-US" sz="4800" dirty="0">
              <a:latin typeface="+mn-lt"/>
            </a:endParaRPr>
          </a:p>
        </p:txBody>
      </p:sp>
      <p:sp>
        <p:nvSpPr>
          <p:cNvPr id="3" name="Content Placeholder 2"/>
          <p:cNvSpPr>
            <a:spLocks noGrp="1"/>
          </p:cNvSpPr>
          <p:nvPr>
            <p:ph idx="1"/>
          </p:nvPr>
        </p:nvSpPr>
        <p:spPr/>
        <p:txBody>
          <a:bodyPr>
            <a:noAutofit/>
          </a:bodyPr>
          <a:lstStyle/>
          <a:p>
            <a:pPr algn="just">
              <a:buFont typeface="Arial" pitchFamily="34" charset="0"/>
              <a:buChar char="•"/>
            </a:pPr>
            <a:r>
              <a:rPr lang="en-US" sz="2800" dirty="0">
                <a:latin typeface="Arial" panose="020B0604020202020204" pitchFamily="34" charset="0"/>
                <a:cs typeface="Arial" panose="020B0604020202020204" pitchFamily="34" charset="0"/>
              </a:rPr>
              <a:t>It is also a </a:t>
            </a:r>
            <a:r>
              <a:rPr lang="en-US" sz="2800" b="1" dirty="0">
                <a:solidFill>
                  <a:srgbClr val="FF0000"/>
                </a:solidFill>
                <a:latin typeface="Arial" panose="020B0604020202020204" pitchFamily="34" charset="0"/>
                <a:cs typeface="Arial" panose="020B0604020202020204" pitchFamily="34" charset="0"/>
              </a:rPr>
              <a:t>Class A misdemeanor </a:t>
            </a:r>
            <a:r>
              <a:rPr lang="en-US" sz="2800" dirty="0" smtClean="0">
                <a:latin typeface="Arial" panose="020B0604020202020204" pitchFamily="34" charset="0"/>
                <a:cs typeface="Arial" panose="020B0604020202020204" pitchFamily="34" charset="0"/>
              </a:rPr>
              <a:t>for </a:t>
            </a:r>
            <a:r>
              <a:rPr lang="en-US" sz="2800" dirty="0">
                <a:latin typeface="Arial" panose="020B0604020202020204" pitchFamily="34" charset="0"/>
                <a:cs typeface="Arial" panose="020B0604020202020204" pitchFamily="34" charset="0"/>
              </a:rPr>
              <a:t>someone who is under sixteen years of age to </a:t>
            </a:r>
            <a:r>
              <a:rPr lang="en-US" sz="2800" b="1" dirty="0">
                <a:solidFill>
                  <a:srgbClr val="0070C0"/>
                </a:solidFill>
                <a:latin typeface="Arial" panose="020B0604020202020204" pitchFamily="34" charset="0"/>
                <a:cs typeface="Arial" panose="020B0604020202020204" pitchFamily="34" charset="0"/>
              </a:rPr>
              <a:t>knowingly and voluntarily transmit by means of an electronic communication device</a:t>
            </a:r>
            <a:r>
              <a:rPr lang="en-US" sz="2800" dirty="0">
                <a:latin typeface="Arial" panose="020B0604020202020204" pitchFamily="34" charset="0"/>
                <a:cs typeface="Arial" panose="020B0604020202020204" pitchFamily="34" charset="0"/>
              </a:rPr>
              <a:t> a visual depiction of child pornography in which such person is the subject of such visual depiction to another person who is under eighteen years of age.</a:t>
            </a:r>
          </a:p>
          <a:p>
            <a:pPr algn="just">
              <a:buFont typeface="Arial" pitchFamily="34" charset="0"/>
              <a:buChar char="•"/>
            </a:pPr>
            <a:r>
              <a:rPr lang="en-US" sz="2800" dirty="0">
                <a:latin typeface="Arial" panose="020B0604020202020204" pitchFamily="34" charset="0"/>
                <a:cs typeface="Arial" panose="020B0604020202020204" pitchFamily="34" charset="0"/>
              </a:rPr>
              <a:t>Punishable by up to one year in prison, a fine of up to $2,000, or both.</a:t>
            </a:r>
          </a:p>
          <a:p>
            <a:pPr algn="just"/>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11</a:t>
            </a:fld>
            <a:endParaRPr lang="en-US"/>
          </a:p>
        </p:txBody>
      </p:sp>
    </p:spTree>
    <p:extLst>
      <p:ext uri="{BB962C8B-B14F-4D97-AF65-F5344CB8AC3E}">
        <p14:creationId xmlns:p14="http://schemas.microsoft.com/office/powerpoint/2010/main" val="324116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cap="small" dirty="0" smtClean="0">
                <a:latin typeface="Arial" panose="020B0604020202020204" pitchFamily="34" charset="0"/>
                <a:cs typeface="Arial" panose="020B0604020202020204" pitchFamily="34" charset="0"/>
              </a:rPr>
              <a:t>Examples</a:t>
            </a:r>
            <a:endParaRPr lang="en-US" sz="6000" b="1" cap="small"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p:txBody>
          <a:bodyPr>
            <a:normAutofit/>
          </a:bodyPr>
          <a:lstStyle/>
          <a:p>
            <a:pPr algn="just">
              <a:buFont typeface="Arial" pitchFamily="34" charset="0"/>
              <a:buChar char="•"/>
            </a:pPr>
            <a:r>
              <a:rPr lang="en-US" sz="2400" dirty="0">
                <a:latin typeface="Arial" panose="020B0604020202020204" pitchFamily="34" charset="0"/>
                <a:cs typeface="Arial" panose="020B0604020202020204" pitchFamily="34" charset="0"/>
              </a:rPr>
              <a:t>A 17-year old teen commits this crime if he </a:t>
            </a:r>
            <a:r>
              <a:rPr lang="en-US" sz="2400" dirty="0" smtClean="0">
                <a:latin typeface="Arial" panose="020B0604020202020204" pitchFamily="34" charset="0"/>
                <a:cs typeface="Arial" panose="020B0604020202020204" pitchFamily="34" charset="0"/>
              </a:rPr>
              <a:t>receives a </a:t>
            </a:r>
            <a:r>
              <a:rPr lang="en-US" sz="2400" dirty="0">
                <a:latin typeface="Arial" panose="020B0604020202020204" pitchFamily="34" charset="0"/>
                <a:cs typeface="Arial" panose="020B0604020202020204" pitchFamily="34" charset="0"/>
              </a:rPr>
              <a:t>nude photo of his 15-year old girlfriend on his cell phone. </a:t>
            </a:r>
          </a:p>
          <a:p>
            <a:pPr algn="just">
              <a:buFont typeface="Arial" pitchFamily="34" charset="0"/>
              <a:buChar char="•"/>
            </a:pPr>
            <a:r>
              <a:rPr lang="en-US" sz="2400" dirty="0">
                <a:latin typeface="Arial" panose="020B0604020202020204" pitchFamily="34" charset="0"/>
                <a:cs typeface="Arial" panose="020B0604020202020204" pitchFamily="34" charset="0"/>
              </a:rPr>
              <a:t>If that girlfriend takes a nude photo of herself with her cell phone and sends it to her boyfriend, she also commits </a:t>
            </a:r>
            <a:r>
              <a:rPr lang="en-US" sz="2400" dirty="0" smtClean="0">
                <a:latin typeface="Arial" panose="020B0604020202020204" pitchFamily="34" charset="0"/>
                <a:cs typeface="Arial" panose="020B0604020202020204" pitchFamily="34" charset="0"/>
              </a:rPr>
              <a:t>the crime.</a:t>
            </a:r>
            <a:endParaRPr lang="en-US" sz="2400"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4075" y="2286000"/>
            <a:ext cx="3200400" cy="3048000"/>
          </a:xfrm>
        </p:spPr>
      </p:pic>
      <p:sp>
        <p:nvSpPr>
          <p:cNvPr id="3" name="Footer Placeholder 2"/>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4" name="Slide Number Placeholder 3"/>
          <p:cNvSpPr>
            <a:spLocks noGrp="1"/>
          </p:cNvSpPr>
          <p:nvPr>
            <p:ph type="sldNum" sz="quarter" idx="12"/>
          </p:nvPr>
        </p:nvSpPr>
        <p:spPr/>
        <p:txBody>
          <a:bodyPr/>
          <a:lstStyle/>
          <a:p>
            <a:fld id="{080DD68C-5486-4B9A-B844-882072ED2919}" type="slidenum">
              <a:rPr lang="en-US" smtClean="0"/>
              <a:t>12</a:t>
            </a:fld>
            <a:endParaRPr lang="en-US"/>
          </a:p>
        </p:txBody>
      </p:sp>
    </p:spTree>
    <p:extLst>
      <p:ext uri="{BB962C8B-B14F-4D97-AF65-F5344CB8AC3E}">
        <p14:creationId xmlns:p14="http://schemas.microsoft.com/office/powerpoint/2010/main" val="18351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cap="small" dirty="0" smtClean="0">
                <a:latin typeface="Arial" panose="020B0604020202020204" pitchFamily="34" charset="0"/>
                <a:cs typeface="Arial" panose="020B0604020202020204" pitchFamily="34" charset="0"/>
              </a:rPr>
              <a:t>Legal Concerns When You Suspect A Student of Sexting</a:t>
            </a:r>
            <a:endParaRPr lang="en-US" sz="3600" b="1" cap="small"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Arial" pitchFamily="34" charset="0"/>
              <a:buChar char="•"/>
            </a:pPr>
            <a:r>
              <a:rPr lang="en-US" sz="4800" dirty="0" smtClean="0">
                <a:latin typeface="Arial" panose="020B0604020202020204" pitchFamily="34" charset="0"/>
                <a:cs typeface="Arial" panose="020B0604020202020204" pitchFamily="34" charset="0"/>
              </a:rPr>
              <a:t>Search and seizure</a:t>
            </a:r>
          </a:p>
          <a:p>
            <a:pPr>
              <a:buFont typeface="Arial" pitchFamily="34" charset="0"/>
              <a:buChar char="•"/>
            </a:pPr>
            <a:r>
              <a:rPr lang="en-US" sz="4800" dirty="0" smtClean="0">
                <a:latin typeface="Arial" panose="020B0604020202020204" pitchFamily="34" charset="0"/>
                <a:cs typeface="Arial" panose="020B0604020202020204" pitchFamily="34" charset="0"/>
              </a:rPr>
              <a:t>Mandatory </a:t>
            </a:r>
            <a:r>
              <a:rPr lang="en-US" sz="4800" dirty="0" smtClean="0">
                <a:latin typeface="Arial" panose="020B0604020202020204" pitchFamily="34" charset="0"/>
                <a:cs typeface="Arial" panose="020B0604020202020204" pitchFamily="34" charset="0"/>
              </a:rPr>
              <a:t>reporting</a:t>
            </a:r>
          </a:p>
          <a:p>
            <a:pPr>
              <a:buFont typeface="Arial" pitchFamily="34" charset="0"/>
              <a:buChar char="•"/>
            </a:pPr>
            <a:r>
              <a:rPr lang="en-US" sz="4800" dirty="0" smtClean="0">
                <a:latin typeface="Arial" panose="020B0604020202020204" pitchFamily="34" charset="0"/>
                <a:cs typeface="Arial" panose="020B0604020202020204" pitchFamily="34" charset="0"/>
              </a:rPr>
              <a:t>Avoiding personal criminal liability</a:t>
            </a:r>
            <a:endParaRPr lang="en-US" sz="4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13</a:t>
            </a:fld>
            <a:endParaRPr lang="en-US"/>
          </a:p>
        </p:txBody>
      </p:sp>
    </p:spTree>
    <p:extLst>
      <p:ext uri="{BB962C8B-B14F-4D97-AF65-F5344CB8AC3E}">
        <p14:creationId xmlns:p14="http://schemas.microsoft.com/office/powerpoint/2010/main" val="21788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965245" cy="1202485"/>
          </a:xfrm>
        </p:spPr>
        <p:txBody>
          <a:bodyPr>
            <a:normAutofit/>
          </a:bodyPr>
          <a:lstStyle/>
          <a:p>
            <a:r>
              <a:rPr lang="en-US" sz="4800" b="1" cap="small" dirty="0" smtClean="0">
                <a:latin typeface="Arial" panose="020B0604020202020204" pitchFamily="34" charset="0"/>
                <a:cs typeface="Arial" panose="020B0604020202020204" pitchFamily="34" charset="0"/>
              </a:rPr>
              <a:t>Search and Seizure</a:t>
            </a:r>
            <a:endParaRPr lang="en-US" sz="4800" b="1" cap="small"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457200" y="1905000"/>
            <a:ext cx="7620000" cy="4191000"/>
          </a:xfrm>
        </p:spPr>
        <p:txBody>
          <a:bodyPr>
            <a:noAutofit/>
          </a:bodyPr>
          <a:lstStyle/>
          <a:p>
            <a:pPr algn="just">
              <a:buFont typeface="Arial" pitchFamily="34" charset="0"/>
              <a:buChar char="•"/>
            </a:pPr>
            <a:r>
              <a:rPr lang="en-US" sz="2400" dirty="0">
                <a:latin typeface="Arial" panose="020B0604020202020204" pitchFamily="34" charset="0"/>
                <a:cs typeface="Arial" panose="020B0604020202020204" pitchFamily="34" charset="0"/>
              </a:rPr>
              <a:t>The Fourth Amendment of the U.S. Constitution provides:</a:t>
            </a:r>
            <a:endParaRPr lang="en-US" sz="2400" u="sng" dirty="0">
              <a:latin typeface="Arial" panose="020B0604020202020204" pitchFamily="34" charset="0"/>
              <a:cs typeface="Arial" panose="020B0604020202020204" pitchFamily="34" charset="0"/>
            </a:endParaRPr>
          </a:p>
          <a:p>
            <a:pPr lvl="1" algn="just">
              <a:buFont typeface="Arial" pitchFamily="34" charset="0"/>
              <a:buChar char="•"/>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right of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endParaRPr lang="en-US" sz="2400" u="sng"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4" name="Slide Number Placeholder 3"/>
          <p:cNvSpPr>
            <a:spLocks noGrp="1"/>
          </p:cNvSpPr>
          <p:nvPr>
            <p:ph type="sldNum" sz="quarter" idx="12"/>
          </p:nvPr>
        </p:nvSpPr>
        <p:spPr/>
        <p:txBody>
          <a:bodyPr/>
          <a:lstStyle/>
          <a:p>
            <a:fld id="{080DD68C-5486-4B9A-B844-882072ED2919}" type="slidenum">
              <a:rPr lang="en-US" smtClean="0"/>
              <a:t>14</a:t>
            </a:fld>
            <a:endParaRPr lang="en-US"/>
          </a:p>
        </p:txBody>
      </p:sp>
    </p:spTree>
    <p:extLst>
      <p:ext uri="{BB962C8B-B14F-4D97-AF65-F5344CB8AC3E}">
        <p14:creationId xmlns:p14="http://schemas.microsoft.com/office/powerpoint/2010/main" val="224413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small" dirty="0">
                <a:latin typeface="Arial" panose="020B0604020202020204" pitchFamily="34" charset="0"/>
                <a:cs typeface="Arial" panose="020B0604020202020204" pitchFamily="34" charset="0"/>
              </a:rPr>
              <a:t>Search and Seizure</a:t>
            </a:r>
            <a:endParaRPr lang="en-US" sz="4800" dirty="0"/>
          </a:p>
        </p:txBody>
      </p:sp>
      <p:sp>
        <p:nvSpPr>
          <p:cNvPr id="3" name="Content Placeholder 2"/>
          <p:cNvSpPr>
            <a:spLocks noGrp="1"/>
          </p:cNvSpPr>
          <p:nvPr>
            <p:ph idx="1"/>
          </p:nvPr>
        </p:nvSpPr>
        <p:spPr/>
        <p:txBody>
          <a:bodyPr>
            <a:normAutofit/>
          </a:bodyPr>
          <a:lstStyle/>
          <a:p>
            <a:pPr algn="just"/>
            <a:r>
              <a:rPr lang="en-US" sz="3600" dirty="0" smtClean="0">
                <a:latin typeface="Arial" panose="020B0604020202020204" pitchFamily="34" charset="0"/>
                <a:cs typeface="Arial" panose="020B0604020202020204" pitchFamily="34" charset="0"/>
              </a:rPr>
              <a:t>Article 1, Section 7 of the </a:t>
            </a:r>
            <a:r>
              <a:rPr lang="en-US" sz="3600" dirty="0">
                <a:latin typeface="Arial" panose="020B0604020202020204" pitchFamily="34" charset="0"/>
                <a:cs typeface="Arial" panose="020B0604020202020204" pitchFamily="34" charset="0"/>
              </a:rPr>
              <a:t>Connecticut Constitution contains an almost identical provision protecting individuals against unreasonable search and seizure.  </a:t>
            </a:r>
            <a:endParaRPr lang="en-US" sz="3600" dirty="0"/>
          </a:p>
        </p:txBody>
      </p:sp>
      <p:sp>
        <p:nvSpPr>
          <p:cNvPr id="4" name="Footer Placeholder 3"/>
          <p:cNvSpPr>
            <a:spLocks noGrp="1"/>
          </p:cNvSpPr>
          <p:nvPr>
            <p:ph type="ftr" sz="quarter" idx="11"/>
          </p:nvPr>
        </p:nvSpPr>
        <p:spPr/>
        <p:txBody>
          <a:bodyPr/>
          <a:lstStyle/>
          <a:p>
            <a:r>
              <a:rPr lang="en-US" dirty="0" smtClean="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15</a:t>
            </a:fld>
            <a:endParaRPr lang="en-US"/>
          </a:p>
        </p:txBody>
      </p:sp>
    </p:spTree>
    <p:extLst>
      <p:ext uri="{BB962C8B-B14F-4D97-AF65-F5344CB8AC3E}">
        <p14:creationId xmlns:p14="http://schemas.microsoft.com/office/powerpoint/2010/main" val="246253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cap="small" dirty="0" smtClean="0">
                <a:latin typeface="+mn-lt"/>
              </a:rPr>
              <a:t>Search and Seizure Outside of School</a:t>
            </a:r>
            <a:endParaRPr lang="en-US" sz="4000" b="1" cap="small" dirty="0">
              <a:latin typeface="+mn-lt"/>
            </a:endParaRPr>
          </a:p>
        </p:txBody>
      </p:sp>
      <p:sp>
        <p:nvSpPr>
          <p:cNvPr id="3" name="Content Placeholder 2"/>
          <p:cNvSpPr>
            <a:spLocks noGrp="1"/>
          </p:cNvSpPr>
          <p:nvPr>
            <p:ph idx="1"/>
          </p:nvPr>
        </p:nvSpPr>
        <p:spPr>
          <a:xfrm>
            <a:off x="457200" y="1676400"/>
            <a:ext cx="4572000" cy="4495800"/>
          </a:xfrm>
        </p:spPr>
        <p:txBody>
          <a:bodyPr>
            <a:normAutofit/>
          </a:bodyPr>
          <a:lstStyle/>
          <a:p>
            <a:pPr algn="just">
              <a:buFont typeface="Arial" pitchFamily="34" charset="0"/>
              <a:buChar char="•"/>
            </a:pPr>
            <a:r>
              <a:rPr lang="en-US" dirty="0" smtClean="0">
                <a:latin typeface="Century" pitchFamily="18" charset="0"/>
              </a:rPr>
              <a:t>Typically, law </a:t>
            </a:r>
            <a:r>
              <a:rPr lang="en-US" dirty="0">
                <a:latin typeface="Century" pitchFamily="18" charset="0"/>
              </a:rPr>
              <a:t>enforcement searches require "Probable </a:t>
            </a:r>
            <a:r>
              <a:rPr lang="en-US" dirty="0" smtClean="0">
                <a:latin typeface="Century" pitchFamily="18" charset="0"/>
              </a:rPr>
              <a:t>Cause</a:t>
            </a:r>
            <a:r>
              <a:rPr lang="en-US" dirty="0" smtClean="0">
                <a:latin typeface="Century" pitchFamily="18" charset="0"/>
              </a:rPr>
              <a:t>“</a:t>
            </a:r>
          </a:p>
          <a:p>
            <a:pPr algn="just">
              <a:buFont typeface="Arial" pitchFamily="34" charset="0"/>
              <a:buChar char="•"/>
            </a:pPr>
            <a:r>
              <a:rPr lang="en-US" dirty="0" smtClean="0">
                <a:latin typeface="Century" pitchFamily="18" charset="0"/>
              </a:rPr>
              <a:t>Probable Cause is typically defined as</a:t>
            </a:r>
            <a:endParaRPr lang="en-US" dirty="0" smtClean="0">
              <a:latin typeface="Century" pitchFamily="18" charset="0"/>
            </a:endParaRPr>
          </a:p>
          <a:p>
            <a:pPr lvl="1" algn="just">
              <a:buFont typeface="Arial" pitchFamily="34" charset="0"/>
              <a:buChar char="•"/>
            </a:pPr>
            <a:r>
              <a:rPr lang="en-US" sz="2000" dirty="0" smtClean="0">
                <a:latin typeface="Century" pitchFamily="18" charset="0"/>
              </a:rPr>
              <a:t>“Information </a:t>
            </a:r>
            <a:r>
              <a:rPr lang="en-US" sz="2000" dirty="0">
                <a:latin typeface="Century" pitchFamily="18" charset="0"/>
              </a:rPr>
              <a:t>sufficient to warrant a prudent person's belief that the wanted individual had committed a crime (for an arrest warrant) or that evidence of a crime or contraband would be found in a search (for a search warrant</a:t>
            </a:r>
            <a:r>
              <a:rPr lang="en-US" sz="2000" dirty="0" smtClean="0">
                <a:latin typeface="Century" pitchFamily="18" charset="0"/>
              </a:rPr>
              <a:t>)."</a:t>
            </a:r>
            <a:endParaRPr lang="en-US" sz="2000" dirty="0">
              <a:effectLst/>
              <a:latin typeface="Century" pitchFamily="18" charset="0"/>
            </a:endParaRP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16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286000"/>
            <a:ext cx="3110809" cy="2819400"/>
          </a:xfrm>
          <a:prstGeom prst="rect">
            <a:avLst/>
          </a:prstGeom>
        </p:spPr>
      </p:pic>
    </p:spTree>
    <p:extLst>
      <p:ext uri="{BB962C8B-B14F-4D97-AF65-F5344CB8AC3E}">
        <p14:creationId xmlns:p14="http://schemas.microsoft.com/office/powerpoint/2010/main" val="349891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248400" cy="1028834"/>
          </a:xfrm>
        </p:spPr>
        <p:txBody>
          <a:bodyPr>
            <a:normAutofit/>
          </a:bodyPr>
          <a:lstStyle/>
          <a:p>
            <a:r>
              <a:rPr lang="en-US" sz="4000" b="1" cap="small" dirty="0" smtClean="0">
                <a:latin typeface="Arial" panose="020B0604020202020204" pitchFamily="34" charset="0"/>
                <a:cs typeface="Arial" panose="020B0604020202020204" pitchFamily="34" charset="0"/>
              </a:rPr>
              <a:t>Exigent Circumstances</a:t>
            </a:r>
            <a:endParaRPr lang="en-US" sz="4000" b="1" cap="small"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just">
              <a:buFont typeface="Arial" pitchFamily="34" charset="0"/>
              <a:buChar char="•"/>
            </a:pPr>
            <a:r>
              <a:rPr lang="en-US" sz="3200" dirty="0" smtClean="0">
                <a:latin typeface="Arial" panose="020B0604020202020204" pitchFamily="34" charset="0"/>
                <a:cs typeface="Arial" panose="020B0604020202020204" pitchFamily="34" charset="0"/>
              </a:rPr>
              <a:t>Police officers may conduct a  </a:t>
            </a:r>
            <a:r>
              <a:rPr lang="en-US" sz="3200" dirty="0">
                <a:latin typeface="Arial" panose="020B0604020202020204" pitchFamily="34" charset="0"/>
                <a:cs typeface="Arial" panose="020B0604020202020204" pitchFamily="34" charset="0"/>
              </a:rPr>
              <a:t>warrantless </a:t>
            </a:r>
            <a:r>
              <a:rPr lang="en-US" sz="3200" dirty="0" smtClean="0">
                <a:latin typeface="Arial" panose="020B0604020202020204" pitchFamily="34" charset="0"/>
                <a:cs typeface="Arial" panose="020B0604020202020204" pitchFamily="34" charset="0"/>
              </a:rPr>
              <a:t>search </a:t>
            </a:r>
            <a:r>
              <a:rPr lang="en-US" sz="3200" dirty="0">
                <a:latin typeface="Arial" panose="020B0604020202020204" pitchFamily="34" charset="0"/>
                <a:cs typeface="Arial" panose="020B0604020202020204" pitchFamily="34" charset="0"/>
              </a:rPr>
              <a:t>and </a:t>
            </a:r>
            <a:r>
              <a:rPr lang="en-US" sz="3200" dirty="0" smtClean="0">
                <a:latin typeface="Arial" panose="020B0604020202020204" pitchFamily="34" charset="0"/>
                <a:cs typeface="Arial" panose="020B0604020202020204" pitchFamily="34" charset="0"/>
              </a:rPr>
              <a:t>seizure </a:t>
            </a:r>
            <a:r>
              <a:rPr lang="en-US" sz="3200" dirty="0">
                <a:latin typeface="Arial" panose="020B0604020202020204" pitchFamily="34" charset="0"/>
                <a:cs typeface="Arial" panose="020B0604020202020204" pitchFamily="34" charset="0"/>
              </a:rPr>
              <a:t>if they find that </a:t>
            </a:r>
            <a:r>
              <a:rPr lang="en-US" sz="3200" b="1" dirty="0">
                <a:solidFill>
                  <a:srgbClr val="0070C0"/>
                </a:solidFill>
                <a:latin typeface="Arial" panose="020B0604020202020204" pitchFamily="34" charset="0"/>
                <a:cs typeface="Arial" panose="020B0604020202020204" pitchFamily="34" charset="0"/>
              </a:rPr>
              <a:t>exigent circumstances </a:t>
            </a:r>
            <a:r>
              <a:rPr lang="en-US" sz="3200" dirty="0">
                <a:latin typeface="Arial" panose="020B0604020202020204" pitchFamily="34" charset="0"/>
                <a:cs typeface="Arial" panose="020B0604020202020204" pitchFamily="34" charset="0"/>
              </a:rPr>
              <a:t>exist and that they have probable cause. </a:t>
            </a:r>
            <a:endParaRPr lang="en-US" sz="3200" dirty="0" smtClean="0">
              <a:latin typeface="Arial" panose="020B0604020202020204" pitchFamily="34" charset="0"/>
              <a:cs typeface="Arial" panose="020B0604020202020204" pitchFamily="34" charset="0"/>
            </a:endParaRPr>
          </a:p>
          <a:p>
            <a:pPr algn="just">
              <a:buFont typeface="Arial" pitchFamily="34" charset="0"/>
              <a:buChar char="•"/>
            </a:pPr>
            <a:r>
              <a:rPr lang="en-US" sz="3200" dirty="0" smtClean="0">
                <a:latin typeface="Arial" panose="020B0604020202020204" pitchFamily="34" charset="0"/>
                <a:cs typeface="Arial" panose="020B0604020202020204" pitchFamily="34" charset="0"/>
              </a:rPr>
              <a:t>An </a:t>
            </a:r>
            <a:r>
              <a:rPr lang="en-US" sz="3200" dirty="0">
                <a:latin typeface="Arial" panose="020B0604020202020204" pitchFamily="34" charset="0"/>
                <a:cs typeface="Arial" panose="020B0604020202020204" pitchFamily="34" charset="0"/>
              </a:rPr>
              <a:t>exigent circumstance exists when an officer has a compelling need to take official </a:t>
            </a:r>
            <a:r>
              <a:rPr lang="en-US" sz="3200" dirty="0" smtClean="0">
                <a:latin typeface="Arial" panose="020B0604020202020204" pitchFamily="34" charset="0"/>
                <a:cs typeface="Arial" panose="020B0604020202020204" pitchFamily="34" charset="0"/>
              </a:rPr>
              <a:t>action, </a:t>
            </a:r>
            <a:r>
              <a:rPr lang="en-US" sz="3200" dirty="0">
                <a:latin typeface="Arial" panose="020B0604020202020204" pitchFamily="34" charset="0"/>
                <a:cs typeface="Arial" panose="020B0604020202020204" pitchFamily="34" charset="0"/>
              </a:rPr>
              <a:t>but lacks the time needed to acquire a warrant. </a:t>
            </a:r>
            <a:endParaRPr lang="en-US" sz="3200"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17</a:t>
            </a:fld>
            <a:endParaRPr lang="en-US"/>
          </a:p>
        </p:txBody>
      </p:sp>
    </p:spTree>
    <p:extLst>
      <p:ext uri="{BB962C8B-B14F-4D97-AF65-F5344CB8AC3E}">
        <p14:creationId xmlns:p14="http://schemas.microsoft.com/office/powerpoint/2010/main" val="245859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248400" cy="1028834"/>
          </a:xfrm>
        </p:spPr>
        <p:txBody>
          <a:bodyPr>
            <a:normAutofit/>
          </a:bodyPr>
          <a:lstStyle/>
          <a:p>
            <a:r>
              <a:rPr lang="en-US" sz="3600" b="1" cap="small" dirty="0" smtClean="0">
                <a:latin typeface="Arial" panose="020B0604020202020204" pitchFamily="34" charset="0"/>
                <a:cs typeface="Arial" panose="020B0604020202020204" pitchFamily="34" charset="0"/>
              </a:rPr>
              <a:t>Search and Seizure in School</a:t>
            </a:r>
            <a:endParaRPr lang="en-US" sz="3600" b="1" cap="small"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600199"/>
            <a:ext cx="7848600" cy="4650581"/>
          </a:xfrm>
        </p:spPr>
        <p:txBody>
          <a:bodyPr>
            <a:normAutofit/>
          </a:bodyPr>
          <a:lstStyle/>
          <a:p>
            <a:pPr algn="just">
              <a:buFont typeface="Arial" pitchFamily="34" charset="0"/>
              <a:buChar char="•"/>
            </a:pPr>
            <a:r>
              <a:rPr lang="en-US" sz="3200" dirty="0">
                <a:latin typeface="Arial" panose="020B0604020202020204" pitchFamily="34" charset="0"/>
                <a:cs typeface="Arial" panose="020B0604020202020204" pitchFamily="34" charset="0"/>
              </a:rPr>
              <a:t>Unlike </a:t>
            </a:r>
            <a:r>
              <a:rPr lang="en-US" sz="3200" dirty="0" smtClean="0">
                <a:latin typeface="Arial" panose="020B0604020202020204" pitchFamily="34" charset="0"/>
                <a:cs typeface="Arial" panose="020B0604020202020204" pitchFamily="34" charset="0"/>
              </a:rPr>
              <a:t>adults, students in </a:t>
            </a:r>
            <a:r>
              <a:rPr lang="en-US" sz="3200" dirty="0">
                <a:latin typeface="Arial" panose="020B0604020202020204" pitchFamily="34" charset="0"/>
                <a:cs typeface="Arial" panose="020B0604020202020204" pitchFamily="34" charset="0"/>
              </a:rPr>
              <a:t>school enjoy less protection of their privacy because a student’s </a:t>
            </a:r>
            <a:r>
              <a:rPr lang="en-US" sz="3200" dirty="0" smtClean="0">
                <a:latin typeface="Arial" panose="020B0604020202020204" pitchFamily="34" charset="0"/>
                <a:cs typeface="Arial" panose="020B0604020202020204" pitchFamily="34" charset="0"/>
              </a:rPr>
              <a:t>right to </a:t>
            </a:r>
            <a:r>
              <a:rPr lang="en-US" sz="3200" dirty="0">
                <a:latin typeface="Arial" panose="020B0604020202020204" pitchFamily="34" charset="0"/>
                <a:cs typeface="Arial" panose="020B0604020202020204" pitchFamily="34" charset="0"/>
              </a:rPr>
              <a:t>privacy in his or her belongings has been deemed secondary </a:t>
            </a:r>
            <a:r>
              <a:rPr lang="en-US" sz="3200" dirty="0" smtClean="0">
                <a:latin typeface="Arial" panose="020B0604020202020204" pitchFamily="34" charset="0"/>
                <a:cs typeface="Arial" panose="020B0604020202020204" pitchFamily="34" charset="0"/>
              </a:rPr>
              <a:t>to concerns </a:t>
            </a:r>
            <a:r>
              <a:rPr lang="en-US" sz="3200" dirty="0">
                <a:latin typeface="Arial" panose="020B0604020202020204" pitchFamily="34" charset="0"/>
                <a:cs typeface="Arial" panose="020B0604020202020204" pitchFamily="34" charset="0"/>
              </a:rPr>
              <a:t>for students’ overall safety and well-being. </a:t>
            </a:r>
            <a:endParaRPr lang="en-US" sz="3200" dirty="0" smtClean="0">
              <a:latin typeface="Arial" panose="020B0604020202020204" pitchFamily="34" charset="0"/>
              <a:cs typeface="Arial" panose="020B0604020202020204" pitchFamily="34" charset="0"/>
            </a:endParaRPr>
          </a:p>
          <a:p>
            <a:pPr algn="just">
              <a:buFont typeface="Arial" pitchFamily="34" charset="0"/>
              <a:buChar char="•"/>
            </a:pPr>
            <a:r>
              <a:rPr lang="en-US" sz="3200" dirty="0" smtClean="0">
                <a:latin typeface="Arial" panose="020B0604020202020204" pitchFamily="34" charset="0"/>
                <a:cs typeface="Arial" panose="020B0604020202020204" pitchFamily="34" charset="0"/>
              </a:rPr>
              <a:t>Schools </a:t>
            </a:r>
            <a:r>
              <a:rPr lang="en-US" sz="3200" dirty="0">
                <a:latin typeface="Arial" panose="020B0604020202020204" pitchFamily="34" charset="0"/>
                <a:cs typeface="Arial" panose="020B0604020202020204" pitchFamily="34" charset="0"/>
              </a:rPr>
              <a:t>act in </a:t>
            </a:r>
            <a:r>
              <a:rPr lang="en-US" sz="3200" dirty="0" smtClean="0">
                <a:latin typeface="Arial" panose="020B0604020202020204" pitchFamily="34" charset="0"/>
                <a:cs typeface="Arial" panose="020B0604020202020204" pitchFamily="34" charset="0"/>
              </a:rPr>
              <a:t>place of </a:t>
            </a:r>
            <a:r>
              <a:rPr lang="en-US" sz="3200" dirty="0">
                <a:latin typeface="Arial" panose="020B0604020202020204" pitchFamily="34" charset="0"/>
                <a:cs typeface="Arial" panose="020B0604020202020204" pitchFamily="34" charset="0"/>
              </a:rPr>
              <a:t>a </a:t>
            </a:r>
            <a:r>
              <a:rPr lang="en-US" sz="3200" dirty="0" smtClean="0">
                <a:latin typeface="Arial" panose="020B0604020202020204" pitchFamily="34" charset="0"/>
                <a:cs typeface="Arial" panose="020B0604020202020204" pitchFamily="34" charset="0"/>
              </a:rPr>
              <a:t>parent. Thus</a:t>
            </a:r>
            <a:r>
              <a:rPr lang="en-US" sz="3200" dirty="0">
                <a:latin typeface="Arial" panose="020B0604020202020204" pitchFamily="34" charset="0"/>
                <a:cs typeface="Arial" panose="020B0604020202020204" pitchFamily="34" charset="0"/>
              </a:rPr>
              <a:t>, “reasonableness” has a </a:t>
            </a:r>
            <a:r>
              <a:rPr lang="en-US" sz="3200" dirty="0" smtClean="0">
                <a:latin typeface="Arial" panose="020B0604020202020204" pitchFamily="34" charset="0"/>
                <a:cs typeface="Arial" panose="020B0604020202020204" pitchFamily="34" charset="0"/>
              </a:rPr>
              <a:t>distinct definition </a:t>
            </a:r>
            <a:r>
              <a:rPr lang="en-US" sz="3200" dirty="0">
                <a:latin typeface="Arial" panose="020B0604020202020204" pitchFamily="34" charset="0"/>
                <a:cs typeface="Arial" panose="020B0604020202020204" pitchFamily="34" charset="0"/>
              </a:rPr>
              <a:t>for students in a school setting. </a:t>
            </a:r>
            <a:endParaRPr lang="en-US" sz="3200"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18</a:t>
            </a:fld>
            <a:endParaRPr lang="en-US"/>
          </a:p>
        </p:txBody>
      </p:sp>
    </p:spTree>
    <p:extLst>
      <p:ext uri="{BB962C8B-B14F-4D97-AF65-F5344CB8AC3E}">
        <p14:creationId xmlns:p14="http://schemas.microsoft.com/office/powerpoint/2010/main" val="2581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small" dirty="0">
                <a:latin typeface="Arial" panose="020B0604020202020204" pitchFamily="34" charset="0"/>
                <a:cs typeface="Arial" panose="020B0604020202020204" pitchFamily="34" charset="0"/>
              </a:rPr>
              <a:t>Search and Seizure in School</a:t>
            </a:r>
            <a:endParaRPr lang="en-US" sz="3600" dirty="0"/>
          </a:p>
        </p:txBody>
      </p:sp>
      <p:sp>
        <p:nvSpPr>
          <p:cNvPr id="3" name="Content Placeholder 2"/>
          <p:cNvSpPr>
            <a:spLocks noGrp="1"/>
          </p:cNvSpPr>
          <p:nvPr>
            <p:ph idx="1"/>
          </p:nvPr>
        </p:nvSpPr>
        <p:spPr/>
        <p:txBody>
          <a:bodyPr>
            <a:normAutofit/>
          </a:bodyPr>
          <a:lstStyle/>
          <a:p>
            <a:pPr algn="just">
              <a:buFont typeface="Arial" pitchFamily="34" charset="0"/>
              <a:buChar char="•"/>
            </a:pPr>
            <a:r>
              <a:rPr lang="en-US" sz="3200" dirty="0">
                <a:latin typeface="Arial" panose="020B0604020202020204" pitchFamily="34" charset="0"/>
                <a:cs typeface="Arial" panose="020B0604020202020204" pitchFamily="34" charset="0"/>
              </a:rPr>
              <a:t>Before a school official can </a:t>
            </a:r>
            <a:r>
              <a:rPr lang="en-US" sz="3200" dirty="0" smtClean="0">
                <a:latin typeface="Arial" panose="020B0604020202020204" pitchFamily="34" charset="0"/>
                <a:cs typeface="Arial" panose="020B0604020202020204" pitchFamily="34" charset="0"/>
              </a:rPr>
              <a:t>perform a warrantless search of a </a:t>
            </a:r>
            <a:r>
              <a:rPr lang="en-US" sz="3200" dirty="0">
                <a:latin typeface="Arial" panose="020B0604020202020204" pitchFamily="34" charset="0"/>
                <a:cs typeface="Arial" panose="020B0604020202020204" pitchFamily="34" charset="0"/>
              </a:rPr>
              <a:t>student, the justification for </a:t>
            </a:r>
            <a:r>
              <a:rPr lang="en-US" sz="3200" b="1" dirty="0">
                <a:solidFill>
                  <a:srgbClr val="7030A0"/>
                </a:solidFill>
                <a:latin typeface="Arial" panose="020B0604020202020204" pitchFamily="34" charset="0"/>
                <a:cs typeface="Arial" panose="020B0604020202020204" pitchFamily="34" charset="0"/>
              </a:rPr>
              <a:t>the search must be “reasonable at its inception” and “reasonable in scope.”</a:t>
            </a:r>
            <a:r>
              <a:rPr lang="en-US" sz="3200" dirty="0">
                <a:latin typeface="Arial" panose="020B0604020202020204" pitchFamily="34" charset="0"/>
                <a:cs typeface="Arial" panose="020B0604020202020204" pitchFamily="34" charset="0"/>
              </a:rPr>
              <a:t> Most </a:t>
            </a:r>
            <a:r>
              <a:rPr lang="en-US" sz="3200" dirty="0" smtClean="0">
                <a:latin typeface="Arial" panose="020B0604020202020204" pitchFamily="34" charset="0"/>
                <a:cs typeface="Arial" panose="020B0604020202020204" pitchFamily="34" charset="0"/>
              </a:rPr>
              <a:t>courts, however, </a:t>
            </a:r>
            <a:r>
              <a:rPr lang="en-US" sz="3200" dirty="0">
                <a:latin typeface="Arial" panose="020B0604020202020204" pitchFamily="34" charset="0"/>
                <a:cs typeface="Arial" panose="020B0604020202020204" pitchFamily="34" charset="0"/>
              </a:rPr>
              <a:t>will give school officials wide latitude in what is “reasonable,” given the realities of keeping schools safe. </a:t>
            </a:r>
          </a:p>
          <a:p>
            <a:endParaRPr lang="en-US" sz="3200" dirty="0"/>
          </a:p>
        </p:txBody>
      </p:sp>
      <p:sp>
        <p:nvSpPr>
          <p:cNvPr id="4" name="Footer Placeholder 3"/>
          <p:cNvSpPr>
            <a:spLocks noGrp="1"/>
          </p:cNvSpPr>
          <p:nvPr>
            <p:ph type="ftr" sz="quarter" idx="11"/>
          </p:nvPr>
        </p:nvSpPr>
        <p:spPr/>
        <p:txBody>
          <a:bodyPr/>
          <a:lstStyle/>
          <a:p>
            <a:r>
              <a:rPr lang="en-US" dirty="0" smtClean="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19</a:t>
            </a:fld>
            <a:endParaRPr lang="en-US"/>
          </a:p>
        </p:txBody>
      </p:sp>
    </p:spTree>
    <p:extLst>
      <p:ext uri="{BB962C8B-B14F-4D97-AF65-F5344CB8AC3E}">
        <p14:creationId xmlns:p14="http://schemas.microsoft.com/office/powerpoint/2010/main" val="202425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cap="small" dirty="0">
                <a:latin typeface="Arial" panose="020B0604020202020204" pitchFamily="34" charset="0"/>
                <a:cs typeface="Arial" panose="020B0604020202020204" pitchFamily="34" charset="0"/>
              </a:rPr>
              <a:t>Sexting</a:t>
            </a:r>
            <a:endParaRPr lang="en-US" sz="6600" dirty="0"/>
          </a:p>
        </p:txBody>
      </p:sp>
      <p:sp>
        <p:nvSpPr>
          <p:cNvPr id="3" name="Content Placeholder 2"/>
          <p:cNvSpPr>
            <a:spLocks noGrp="1"/>
          </p:cNvSpPr>
          <p:nvPr>
            <p:ph idx="1"/>
          </p:nvPr>
        </p:nvSpPr>
        <p:spPr/>
        <p:txBody>
          <a:bodyPr>
            <a:normAutofit/>
          </a:bodyPr>
          <a:lstStyle/>
          <a:p>
            <a:pPr algn="just">
              <a:buFont typeface="Arial" pitchFamily="34" charset="0"/>
              <a:buChar char="•"/>
            </a:pPr>
            <a:r>
              <a:rPr lang="en-US" sz="2800" dirty="0">
                <a:latin typeface="Arial" panose="020B0604020202020204" pitchFamily="34" charset="0"/>
                <a:cs typeface="Arial" panose="020B0604020202020204" pitchFamily="34" charset="0"/>
              </a:rPr>
              <a:t>Teen cell phone use is widespread and continues to grow.</a:t>
            </a:r>
          </a:p>
          <a:p>
            <a:pPr lvl="1" algn="just">
              <a:buFont typeface="Arial" pitchFamily="34" charset="0"/>
              <a:buChar char="•"/>
            </a:pPr>
            <a:r>
              <a:rPr lang="en-US" sz="2800" dirty="0">
                <a:latin typeface="Arial" panose="020B0604020202020204" pitchFamily="34" charset="0"/>
                <a:cs typeface="Arial" panose="020B0604020202020204" pitchFamily="34" charset="0"/>
              </a:rPr>
              <a:t>78% of teens have a cell phone.</a:t>
            </a:r>
          </a:p>
          <a:p>
            <a:pPr algn="just">
              <a:buFont typeface="Arial" pitchFamily="34" charset="0"/>
              <a:buChar char="•"/>
            </a:pPr>
            <a:r>
              <a:rPr lang="en-US" sz="2800" dirty="0">
                <a:latin typeface="Arial" panose="020B0604020202020204" pitchFamily="34" charset="0"/>
                <a:cs typeface="Arial" panose="020B0604020202020204" pitchFamily="34" charset="0"/>
              </a:rPr>
              <a:t>Studies show disturbing sexting behaviors.</a:t>
            </a:r>
          </a:p>
          <a:p>
            <a:pPr lvl="1" algn="just">
              <a:buFont typeface="Arial" pitchFamily="34" charset="0"/>
              <a:buChar char="•"/>
            </a:pPr>
            <a:r>
              <a:rPr lang="en-US" sz="2800" dirty="0">
                <a:latin typeface="Arial" panose="020B0604020202020204" pitchFamily="34" charset="0"/>
                <a:cs typeface="Arial" panose="020B0604020202020204" pitchFamily="34" charset="0"/>
              </a:rPr>
              <a:t>39% of all teens have </a:t>
            </a:r>
            <a:r>
              <a:rPr lang="en-US" sz="2800" b="1" dirty="0">
                <a:solidFill>
                  <a:srgbClr val="FF0000"/>
                </a:solidFill>
                <a:latin typeface="Arial" panose="020B0604020202020204" pitchFamily="34" charset="0"/>
                <a:cs typeface="Arial" panose="020B0604020202020204" pitchFamily="34" charset="0"/>
              </a:rPr>
              <a:t>sent sexually suggestive </a:t>
            </a:r>
            <a:r>
              <a:rPr lang="en-US" sz="2800" b="1" dirty="0" smtClean="0">
                <a:solidFill>
                  <a:srgbClr val="FF0000"/>
                </a:solidFill>
                <a:latin typeface="Arial" panose="020B0604020202020204" pitchFamily="34" charset="0"/>
                <a:cs typeface="Arial" panose="020B0604020202020204" pitchFamily="34" charset="0"/>
              </a:rPr>
              <a:t>pictures</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lvl="1" algn="just">
              <a:buFont typeface="Arial" pitchFamily="34" charset="0"/>
              <a:buChar char="•"/>
            </a:pPr>
            <a:r>
              <a:rPr lang="en-US" sz="2800" dirty="0">
                <a:latin typeface="Arial" panose="020B0604020202020204" pitchFamily="34" charset="0"/>
                <a:cs typeface="Arial" panose="020B0604020202020204" pitchFamily="34" charset="0"/>
              </a:rPr>
              <a:t>48% of all teens have </a:t>
            </a:r>
            <a:r>
              <a:rPr lang="en-US" sz="2800" b="1" dirty="0">
                <a:solidFill>
                  <a:srgbClr val="FF0000"/>
                </a:solidFill>
                <a:latin typeface="Arial" panose="020B0604020202020204" pitchFamily="34" charset="0"/>
                <a:cs typeface="Arial" panose="020B0604020202020204" pitchFamily="34" charset="0"/>
              </a:rPr>
              <a:t>received sexually explicit </a:t>
            </a:r>
            <a:r>
              <a:rPr lang="en-US" sz="2800" b="1" dirty="0" smtClean="0">
                <a:solidFill>
                  <a:srgbClr val="FF0000"/>
                </a:solidFill>
                <a:latin typeface="Arial" panose="020B0604020202020204" pitchFamily="34" charset="0"/>
                <a:cs typeface="Arial" panose="020B0604020202020204" pitchFamily="34" charset="0"/>
              </a:rPr>
              <a:t>pictures</a:t>
            </a:r>
            <a:r>
              <a:rPr lang="en-US" sz="2800" b="1" dirty="0" smtClean="0">
                <a:solidFill>
                  <a:schemeClr val="tx1"/>
                </a:solidFill>
                <a:latin typeface="Arial" panose="020B0604020202020204" pitchFamily="34" charset="0"/>
                <a:cs typeface="Arial" panose="020B0604020202020204" pitchFamily="34" charset="0"/>
              </a:rPr>
              <a:t>.</a:t>
            </a:r>
            <a:endParaRPr lang="en-US" sz="2800" b="1" dirty="0">
              <a:solidFill>
                <a:schemeClr val="tx1"/>
              </a:solidFill>
              <a:latin typeface="Arial" panose="020B0604020202020204" pitchFamily="34" charset="0"/>
              <a:cs typeface="Arial" panose="020B0604020202020204" pitchFamily="34" charset="0"/>
            </a:endParaRPr>
          </a:p>
          <a:p>
            <a:pPr algn="just"/>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2</a:t>
            </a:fld>
            <a:endParaRPr lang="en-US"/>
          </a:p>
        </p:txBody>
      </p:sp>
    </p:spTree>
    <p:extLst>
      <p:ext uri="{BB962C8B-B14F-4D97-AF65-F5344CB8AC3E}">
        <p14:creationId xmlns:p14="http://schemas.microsoft.com/office/powerpoint/2010/main" val="32453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524977" cy="1087418"/>
          </a:xfrm>
        </p:spPr>
        <p:txBody>
          <a:bodyPr>
            <a:normAutofit/>
          </a:bodyPr>
          <a:lstStyle/>
          <a:p>
            <a:r>
              <a:rPr lang="en-US" sz="4800" b="1" cap="small" dirty="0">
                <a:latin typeface="Arial" panose="020B0604020202020204" pitchFamily="34" charset="0"/>
                <a:cs typeface="Arial" panose="020B0604020202020204" pitchFamily="34" charset="0"/>
              </a:rPr>
              <a:t>New Jersey v. </a:t>
            </a:r>
            <a:r>
              <a:rPr lang="en-US" sz="4800" b="1" cap="small" dirty="0" err="1">
                <a:latin typeface="Arial" panose="020B0604020202020204" pitchFamily="34" charset="0"/>
                <a:cs typeface="Arial" panose="020B0604020202020204" pitchFamily="34" charset="0"/>
              </a:rPr>
              <a:t>T.L.O</a:t>
            </a:r>
            <a:r>
              <a:rPr lang="en-US" sz="4800" b="1" cap="small"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533400" y="1676400"/>
            <a:ext cx="7848600" cy="4419600"/>
          </a:xfrm>
        </p:spPr>
        <p:txBody>
          <a:bodyPr>
            <a:normAutofit/>
          </a:bodyPr>
          <a:lstStyle/>
          <a:p>
            <a:pPr lvl="0" algn="just">
              <a:buFont typeface="Arial" pitchFamily="34" charset="0"/>
              <a:buChar char="•"/>
            </a:pPr>
            <a:r>
              <a:rPr lang="en-US" dirty="0" smtClean="0">
                <a:latin typeface="Arial" panose="020B0604020202020204" pitchFamily="34" charset="0"/>
                <a:cs typeface="Arial" panose="020B0604020202020204" pitchFamily="34" charset="0"/>
              </a:rPr>
              <a:t>High </a:t>
            </a:r>
            <a:r>
              <a:rPr lang="en-US" dirty="0">
                <a:latin typeface="Arial" panose="020B0604020202020204" pitchFamily="34" charset="0"/>
                <a:cs typeface="Arial" panose="020B0604020202020204" pitchFamily="34" charset="0"/>
              </a:rPr>
              <a:t>school teacher found two female students smoking in school </a:t>
            </a:r>
            <a:r>
              <a:rPr lang="en-US" dirty="0" smtClean="0">
                <a:latin typeface="Arial" panose="020B0604020202020204" pitchFamily="34" charset="0"/>
                <a:cs typeface="Arial" panose="020B0604020202020204" pitchFamily="34" charset="0"/>
              </a:rPr>
              <a:t>lavatory and brought them to the assistant </a:t>
            </a:r>
            <a:r>
              <a:rPr lang="en-US" dirty="0">
                <a:latin typeface="Arial" panose="020B0604020202020204" pitchFamily="34" charset="0"/>
                <a:cs typeface="Arial" panose="020B0604020202020204" pitchFamily="34" charset="0"/>
              </a:rPr>
              <a:t>vice principal’s </a:t>
            </a:r>
            <a:r>
              <a:rPr lang="en-US" dirty="0" smtClean="0">
                <a:latin typeface="Arial" panose="020B0604020202020204" pitchFamily="34" charset="0"/>
                <a:cs typeface="Arial" panose="020B0604020202020204" pitchFamily="34" charset="0"/>
              </a:rPr>
              <a:t>office.</a:t>
            </a:r>
            <a:endParaRPr lang="en-US" u="sng" dirty="0">
              <a:latin typeface="Arial" panose="020B0604020202020204" pitchFamily="34" charset="0"/>
              <a:cs typeface="Arial" panose="020B0604020202020204" pitchFamily="34" charset="0"/>
            </a:endParaRPr>
          </a:p>
          <a:p>
            <a:pPr lvl="0" algn="just">
              <a:buFont typeface="Arial" pitchFamily="34" charset="0"/>
              <a:buChar char="•"/>
            </a:pPr>
            <a:r>
              <a:rPr lang="en-US" dirty="0">
                <a:latin typeface="Arial" panose="020B0604020202020204" pitchFamily="34" charset="0"/>
                <a:cs typeface="Arial" panose="020B0604020202020204" pitchFamily="34" charset="0"/>
              </a:rPr>
              <a:t>One student denied that she had been </a:t>
            </a:r>
            <a:r>
              <a:rPr lang="en-US" dirty="0" smtClean="0">
                <a:latin typeface="Arial" panose="020B0604020202020204" pitchFamily="34" charset="0"/>
                <a:cs typeface="Arial" panose="020B0604020202020204" pitchFamily="34" charset="0"/>
              </a:rPr>
              <a:t>smoking.</a:t>
            </a:r>
            <a:endParaRPr lang="en-US" u="sng" dirty="0">
              <a:latin typeface="Arial" panose="020B0604020202020204" pitchFamily="34" charset="0"/>
              <a:cs typeface="Arial" panose="020B0604020202020204" pitchFamily="34" charset="0"/>
            </a:endParaRPr>
          </a:p>
          <a:p>
            <a:pPr lvl="0" algn="just">
              <a:buFont typeface="Arial" pitchFamily="34" charset="0"/>
              <a:buChar char="•"/>
            </a:pPr>
            <a:r>
              <a:rPr lang="en-US" dirty="0">
                <a:latin typeface="Arial" panose="020B0604020202020204" pitchFamily="34" charset="0"/>
                <a:cs typeface="Arial" panose="020B0604020202020204" pitchFamily="34" charset="0"/>
              </a:rPr>
              <a:t>Assistant vice principal demanded to see student’s </a:t>
            </a:r>
            <a:r>
              <a:rPr lang="en-US" dirty="0" smtClean="0">
                <a:latin typeface="Arial" panose="020B0604020202020204" pitchFamily="34" charset="0"/>
                <a:cs typeface="Arial" panose="020B0604020202020204" pitchFamily="34" charset="0"/>
              </a:rPr>
              <a:t>purse and found a pack of cigarettes </a:t>
            </a:r>
            <a:r>
              <a:rPr lang="en-US" dirty="0">
                <a:latin typeface="Arial" panose="020B0604020202020204" pitchFamily="34" charset="0"/>
                <a:cs typeface="Arial" panose="020B0604020202020204" pitchFamily="34" charset="0"/>
              </a:rPr>
              <a:t>and rolling papers.</a:t>
            </a:r>
            <a:endParaRPr lang="en-US" u="sng" dirty="0">
              <a:latin typeface="Arial" panose="020B0604020202020204" pitchFamily="34" charset="0"/>
              <a:cs typeface="Arial" panose="020B0604020202020204" pitchFamily="34" charset="0"/>
            </a:endParaRPr>
          </a:p>
          <a:p>
            <a:pPr lvl="0" algn="just">
              <a:buFont typeface="Arial" pitchFamily="34" charset="0"/>
              <a:buChar char="•"/>
            </a:pPr>
            <a:r>
              <a:rPr lang="en-US" dirty="0">
                <a:latin typeface="Arial" panose="020B0604020202020204" pitchFamily="34" charset="0"/>
                <a:cs typeface="Arial" panose="020B0604020202020204" pitchFamily="34" charset="0"/>
              </a:rPr>
              <a:t>Further search found marijuana, a pipe, empty plastic bags, a substantial amount of money, an index card listing individuals who owed the student money and letters implicating the student in marijuana dealing.</a:t>
            </a:r>
            <a:endParaRPr lang="en-US" u="sng" dirty="0">
              <a:latin typeface="Arial" panose="020B0604020202020204" pitchFamily="34" charset="0"/>
              <a:cs typeface="Arial" panose="020B0604020202020204" pitchFamily="34" charset="0"/>
            </a:endParaRPr>
          </a:p>
          <a:p>
            <a:pPr lvl="0" algn="just">
              <a:buFont typeface="Arial" pitchFamily="34" charset="0"/>
              <a:buChar char="•"/>
            </a:pPr>
            <a:r>
              <a:rPr lang="en-US" dirty="0" smtClean="0">
                <a:latin typeface="Arial" panose="020B0604020202020204" pitchFamily="34" charset="0"/>
                <a:cs typeface="Arial" panose="020B0604020202020204" pitchFamily="34" charset="0"/>
              </a:rPr>
              <a:t>Student </a:t>
            </a:r>
            <a:r>
              <a:rPr lang="en-US" dirty="0">
                <a:latin typeface="Arial" panose="020B0604020202020204" pitchFamily="34" charset="0"/>
                <a:cs typeface="Arial" panose="020B0604020202020204" pitchFamily="34" charset="0"/>
              </a:rPr>
              <a:t>argued teacher’s search of purse violated 4</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Amendment.</a:t>
            </a:r>
            <a:endParaRPr lang="en-US" u="sng"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20</a:t>
            </a:fld>
            <a:endParaRPr lang="en-US"/>
          </a:p>
        </p:txBody>
      </p:sp>
    </p:spTree>
    <p:extLst>
      <p:ext uri="{BB962C8B-B14F-4D97-AF65-F5344CB8AC3E}">
        <p14:creationId xmlns:p14="http://schemas.microsoft.com/office/powerpoint/2010/main" val="390294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248400" cy="1028834"/>
          </a:xfrm>
        </p:spPr>
        <p:txBody>
          <a:bodyPr>
            <a:normAutofit/>
          </a:bodyPr>
          <a:lstStyle/>
          <a:p>
            <a:r>
              <a:rPr lang="en-US" sz="4800" b="1" cap="small" dirty="0" smtClean="0">
                <a:latin typeface="Arial" panose="020B0604020202020204" pitchFamily="34" charset="0"/>
              </a:rPr>
              <a:t>New Jersey v. </a:t>
            </a:r>
            <a:r>
              <a:rPr lang="en-US" sz="4800" b="1" cap="small" dirty="0" err="1" smtClean="0">
                <a:latin typeface="Arial" panose="020B0604020202020204" pitchFamily="34" charset="0"/>
              </a:rPr>
              <a:t>T.L.O</a:t>
            </a:r>
            <a:r>
              <a:rPr lang="en-US" sz="4800" b="1" cap="small" dirty="0" smtClean="0">
                <a:latin typeface="Arial" panose="020B0604020202020204" pitchFamily="34" charset="0"/>
              </a:rPr>
              <a:t>.</a:t>
            </a:r>
            <a:endParaRPr lang="en-US" sz="4800" b="1" cap="small" dirty="0">
              <a:latin typeface="Arial" panose="020B0604020202020204" pitchFamily="34" charset="0"/>
            </a:endParaRPr>
          </a:p>
        </p:txBody>
      </p:sp>
      <p:sp>
        <p:nvSpPr>
          <p:cNvPr id="3" name="Content Placeholder 2"/>
          <p:cNvSpPr>
            <a:spLocks noGrp="1"/>
          </p:cNvSpPr>
          <p:nvPr>
            <p:ph idx="1"/>
          </p:nvPr>
        </p:nvSpPr>
        <p:spPr/>
        <p:txBody>
          <a:bodyPr>
            <a:noAutofit/>
          </a:bodyPr>
          <a:lstStyle/>
          <a:p>
            <a:pPr lvl="0" algn="just">
              <a:buFont typeface="Arial" pitchFamily="34" charset="0"/>
              <a:buChar char="•"/>
            </a:pPr>
            <a:r>
              <a:rPr lang="en-US" sz="2800" dirty="0" smtClean="0">
                <a:latin typeface="Arial" panose="020B0604020202020204" pitchFamily="34" charset="0"/>
                <a:cs typeface="Arial" panose="020B0604020202020204" pitchFamily="34" charset="0"/>
              </a:rPr>
              <a:t>United States Supreme Court </a:t>
            </a:r>
            <a:r>
              <a:rPr lang="en-US" sz="2800" dirty="0">
                <a:latin typeface="Arial" panose="020B0604020202020204" pitchFamily="34" charset="0"/>
                <a:cs typeface="Arial" panose="020B0604020202020204" pitchFamily="34" charset="0"/>
              </a:rPr>
              <a:t>held </a:t>
            </a:r>
            <a:r>
              <a:rPr lang="en-US" sz="2800" dirty="0" smtClean="0">
                <a:latin typeface="Arial" panose="020B0604020202020204" pitchFamily="34" charset="0"/>
                <a:cs typeface="Arial" panose="020B0604020202020204" pitchFamily="34" charset="0"/>
              </a:rPr>
              <a:t>that the search had been reasonable and there was no Fourth </a:t>
            </a:r>
            <a:r>
              <a:rPr lang="en-US" sz="2800" dirty="0">
                <a:latin typeface="Arial" panose="020B0604020202020204" pitchFamily="34" charset="0"/>
                <a:cs typeface="Arial" panose="020B0604020202020204" pitchFamily="34" charset="0"/>
              </a:rPr>
              <a:t>Amendment violation</a:t>
            </a:r>
            <a:endParaRPr lang="en-US" sz="2800" u="sng" dirty="0">
              <a:latin typeface="Arial" panose="020B0604020202020204" pitchFamily="34" charset="0"/>
              <a:cs typeface="Arial" panose="020B0604020202020204" pitchFamily="34" charset="0"/>
            </a:endParaRPr>
          </a:p>
          <a:p>
            <a:pPr algn="just">
              <a:buFont typeface="Arial" pitchFamily="34" charset="0"/>
              <a:buChar char="•"/>
            </a:pPr>
            <a:r>
              <a:rPr lang="en-US" sz="2800" dirty="0" smtClean="0">
                <a:latin typeface="Arial" panose="020B0604020202020204" pitchFamily="34" charset="0"/>
                <a:cs typeface="Arial" panose="020B0604020202020204" pitchFamily="34" charset="0"/>
              </a:rPr>
              <a:t>The Court held that </a:t>
            </a:r>
            <a:r>
              <a:rPr lang="en-US" sz="2800" dirty="0">
                <a:latin typeface="Arial" panose="020B0604020202020204" pitchFamily="34" charset="0"/>
                <a:cs typeface="Arial" panose="020B0604020202020204" pitchFamily="34" charset="0"/>
              </a:rPr>
              <a:t>reasonableness is based upon a two-prong test:</a:t>
            </a:r>
            <a:endParaRPr lang="en-US" sz="2800" u="sng" dirty="0">
              <a:latin typeface="Arial" panose="020B0604020202020204" pitchFamily="34" charset="0"/>
              <a:cs typeface="Arial" panose="020B0604020202020204" pitchFamily="34" charset="0"/>
            </a:endParaRPr>
          </a:p>
          <a:p>
            <a:pPr lvl="1" algn="just">
              <a:buFont typeface="Arial" pitchFamily="34" charset="0"/>
              <a:buChar char="•"/>
            </a:pPr>
            <a:r>
              <a:rPr lang="en-US" sz="2800" dirty="0" smtClean="0">
                <a:latin typeface="Arial" panose="020B0604020202020204" pitchFamily="34" charset="0"/>
                <a:cs typeface="Arial" panose="020B0604020202020204" pitchFamily="34" charset="0"/>
              </a:rPr>
              <a:t>Is </a:t>
            </a:r>
            <a:r>
              <a:rPr lang="en-US" sz="2800" dirty="0">
                <a:latin typeface="Arial" panose="020B0604020202020204" pitchFamily="34" charset="0"/>
                <a:cs typeface="Arial" panose="020B0604020202020204" pitchFamily="34" charset="0"/>
              </a:rPr>
              <a:t>the search </a:t>
            </a:r>
            <a:r>
              <a:rPr lang="en-US" sz="2800" b="1" dirty="0">
                <a:solidFill>
                  <a:srgbClr val="00B050"/>
                </a:solidFill>
                <a:latin typeface="Arial" panose="020B0604020202020204" pitchFamily="34" charset="0"/>
                <a:cs typeface="Arial" panose="020B0604020202020204" pitchFamily="34" charset="0"/>
              </a:rPr>
              <a:t>justified at its inception</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lvl="2" algn="just">
              <a:buFont typeface="Arial" pitchFamily="34" charset="0"/>
              <a:buChar char="•"/>
            </a:pPr>
            <a:r>
              <a:rPr lang="en-US" sz="2600" dirty="0" smtClean="0">
                <a:latin typeface="Arial" panose="020B0604020202020204" pitchFamily="34" charset="0"/>
                <a:cs typeface="Arial" panose="020B0604020202020204" pitchFamily="34" charset="0"/>
              </a:rPr>
              <a:t>School must </a:t>
            </a:r>
            <a:r>
              <a:rPr lang="en-US" sz="2600" dirty="0" smtClean="0">
                <a:latin typeface="Arial" panose="020B0604020202020204" pitchFamily="34" charset="0"/>
                <a:cs typeface="Arial" panose="020B0604020202020204" pitchFamily="34" charset="0"/>
              </a:rPr>
              <a:t>suspect </a:t>
            </a:r>
            <a:r>
              <a:rPr lang="en-US" sz="2600" dirty="0">
                <a:latin typeface="Arial" panose="020B0604020202020204" pitchFamily="34" charset="0"/>
                <a:cs typeface="Arial" panose="020B0604020202020204" pitchFamily="34" charset="0"/>
              </a:rPr>
              <a:t>that a search will turn up evidence that the student has violated law or school rules; </a:t>
            </a:r>
            <a:r>
              <a:rPr lang="en-US" sz="2600" dirty="0" smtClean="0">
                <a:latin typeface="Arial" panose="020B0604020202020204" pitchFamily="34" charset="0"/>
                <a:cs typeface="Arial" panose="020B0604020202020204" pitchFamily="34" charset="0"/>
              </a:rPr>
              <a:t>and</a:t>
            </a:r>
            <a:endParaRPr lang="en-US" sz="2600" u="sng"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21</a:t>
            </a:fld>
            <a:endParaRPr lang="en-US"/>
          </a:p>
        </p:txBody>
      </p:sp>
    </p:spTree>
    <p:extLst>
      <p:ext uri="{BB962C8B-B14F-4D97-AF65-F5344CB8AC3E}">
        <p14:creationId xmlns:p14="http://schemas.microsoft.com/office/powerpoint/2010/main" val="295577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small" dirty="0">
                <a:latin typeface="Arial" panose="020B0604020202020204" pitchFamily="34" charset="0"/>
              </a:rPr>
              <a:t>New Jersey v. </a:t>
            </a:r>
            <a:r>
              <a:rPr lang="en-US" sz="4800" b="1" cap="small" dirty="0" err="1">
                <a:latin typeface="Arial" panose="020B0604020202020204" pitchFamily="34" charset="0"/>
              </a:rPr>
              <a:t>T.L.O</a:t>
            </a:r>
            <a:r>
              <a:rPr lang="en-US" sz="4800" b="1" cap="small" dirty="0">
                <a:latin typeface="Arial" panose="020B0604020202020204" pitchFamily="34" charset="0"/>
              </a:rPr>
              <a:t>.</a:t>
            </a:r>
            <a:endParaRPr lang="en-US" sz="4800" dirty="0"/>
          </a:p>
        </p:txBody>
      </p:sp>
      <p:sp>
        <p:nvSpPr>
          <p:cNvPr id="3" name="Content Placeholder 2"/>
          <p:cNvSpPr>
            <a:spLocks noGrp="1"/>
          </p:cNvSpPr>
          <p:nvPr>
            <p:ph idx="1"/>
          </p:nvPr>
        </p:nvSpPr>
        <p:spPr/>
        <p:txBody>
          <a:bodyPr>
            <a:normAutofit lnSpcReduction="10000"/>
          </a:bodyPr>
          <a:lstStyle/>
          <a:p>
            <a:pPr lvl="1" algn="just">
              <a:buFont typeface="Arial" pitchFamily="34" charset="0"/>
              <a:buChar char="•"/>
            </a:pPr>
            <a:r>
              <a:rPr lang="en-US" sz="2800" dirty="0">
                <a:latin typeface="Arial" panose="020B0604020202020204" pitchFamily="34" charset="0"/>
                <a:cs typeface="Arial" panose="020B0604020202020204" pitchFamily="34" charset="0"/>
              </a:rPr>
              <a:t>Is the search </a:t>
            </a:r>
            <a:r>
              <a:rPr lang="en-US" sz="2800" b="1" dirty="0">
                <a:solidFill>
                  <a:srgbClr val="00B050"/>
                </a:solidFill>
                <a:latin typeface="Arial" panose="020B0604020202020204" pitchFamily="34" charset="0"/>
                <a:cs typeface="Arial" panose="020B0604020202020204" pitchFamily="34" charset="0"/>
              </a:rPr>
              <a:t>reasonably related in scope to </a:t>
            </a:r>
            <a:r>
              <a:rPr lang="en-US" sz="2800" b="1" dirty="0" smtClean="0">
                <a:solidFill>
                  <a:srgbClr val="00B050"/>
                </a:solidFill>
                <a:latin typeface="Arial" panose="020B0604020202020204" pitchFamily="34" charset="0"/>
                <a:cs typeface="Arial" panose="020B0604020202020204" pitchFamily="34" charset="0"/>
              </a:rPr>
              <a:t>the circumstances</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that justified the interference in the first place?  </a:t>
            </a:r>
            <a:endParaRPr lang="en-US" sz="2800" dirty="0" smtClean="0">
              <a:latin typeface="Arial" panose="020B0604020202020204" pitchFamily="34" charset="0"/>
              <a:cs typeface="Arial" panose="020B0604020202020204" pitchFamily="34" charset="0"/>
            </a:endParaRPr>
          </a:p>
          <a:p>
            <a:pPr lvl="2" algn="just">
              <a:buFont typeface="Arial" pitchFamily="34" charset="0"/>
              <a:buChar char="•"/>
            </a:pPr>
            <a:r>
              <a:rPr lang="en-US" sz="2600" dirty="0" smtClean="0">
                <a:latin typeface="Arial" panose="020B0604020202020204" pitchFamily="34" charset="0"/>
                <a:cs typeface="Arial" panose="020B0604020202020204" pitchFamily="34" charset="0"/>
              </a:rPr>
              <a:t>In </a:t>
            </a:r>
            <a:r>
              <a:rPr lang="en-US" sz="2600" dirty="0">
                <a:latin typeface="Arial" panose="020B0604020202020204" pitchFamily="34" charset="0"/>
                <a:cs typeface="Arial" panose="020B0604020202020204" pitchFamily="34" charset="0"/>
              </a:rPr>
              <a:t>other words, the </a:t>
            </a:r>
            <a:r>
              <a:rPr lang="en-US" sz="2600" dirty="0" smtClean="0">
                <a:latin typeface="Arial" panose="020B0604020202020204" pitchFamily="34" charset="0"/>
                <a:cs typeface="Arial" panose="020B0604020202020204" pitchFamily="34" charset="0"/>
              </a:rPr>
              <a:t>manner in which the </a:t>
            </a:r>
            <a:r>
              <a:rPr lang="en-US" sz="2600" dirty="0">
                <a:latin typeface="Arial" panose="020B0604020202020204" pitchFamily="34" charset="0"/>
                <a:cs typeface="Arial" panose="020B0604020202020204" pitchFamily="34" charset="0"/>
              </a:rPr>
              <a:t>search is performed must be </a:t>
            </a:r>
            <a:r>
              <a:rPr lang="en-US" sz="2600" dirty="0">
                <a:solidFill>
                  <a:schemeClr val="tx1"/>
                </a:solidFill>
                <a:latin typeface="Arial" panose="020B0604020202020204" pitchFamily="34" charset="0"/>
                <a:cs typeface="Arial" panose="020B0604020202020204" pitchFamily="34" charset="0"/>
              </a:rPr>
              <a:t>reasonably related to the objectives of the search.</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It cannot be </a:t>
            </a:r>
            <a:r>
              <a:rPr lang="en-US" sz="2600" dirty="0">
                <a:latin typeface="Arial" panose="020B0604020202020204" pitchFamily="34" charset="0"/>
                <a:cs typeface="Arial" panose="020B0604020202020204" pitchFamily="34" charset="0"/>
              </a:rPr>
              <a:t>excessively intrusive in light of age and gender or student and nature of the </a:t>
            </a:r>
            <a:r>
              <a:rPr lang="en-US" sz="2600" dirty="0" smtClean="0">
                <a:latin typeface="Arial" panose="020B0604020202020204" pitchFamily="34" charset="0"/>
                <a:cs typeface="Arial" panose="020B0604020202020204" pitchFamily="34" charset="0"/>
              </a:rPr>
              <a:t>infraction.  The </a:t>
            </a:r>
            <a:r>
              <a:rPr lang="en-US" sz="2600" dirty="0">
                <a:latin typeface="Arial" panose="020B0604020202020204" pitchFamily="34" charset="0"/>
                <a:cs typeface="Arial" panose="020B0604020202020204" pitchFamily="34" charset="0"/>
              </a:rPr>
              <a:t>greater an individual’s expectation of privacy, the more intrusive a search is that violates that privacy.</a:t>
            </a:r>
            <a:endParaRPr lang="en-US" sz="2600" u="sng" dirty="0">
              <a:latin typeface="Arial" panose="020B0604020202020204" pitchFamily="34" charset="0"/>
              <a:cs typeface="Arial" panose="020B0604020202020204" pitchFamily="34" charset="0"/>
            </a:endParaRPr>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22</a:t>
            </a:fld>
            <a:endParaRPr lang="en-US"/>
          </a:p>
        </p:txBody>
      </p:sp>
    </p:spTree>
    <p:extLst>
      <p:ext uri="{BB962C8B-B14F-4D97-AF65-F5344CB8AC3E}">
        <p14:creationId xmlns:p14="http://schemas.microsoft.com/office/powerpoint/2010/main" val="421675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305800" cy="4419600"/>
          </a:xfrm>
        </p:spPr>
        <p:txBody>
          <a:bodyPr>
            <a:normAutofit/>
          </a:bodyPr>
          <a:lstStyle/>
          <a:p>
            <a:pPr algn="just">
              <a:buFont typeface="Arial" pitchFamily="34" charset="0"/>
              <a:buChar char="•"/>
            </a:pPr>
            <a:r>
              <a:rPr lang="en-US" sz="2400" dirty="0" smtClean="0"/>
              <a:t>Searches of cell phones are governed by the same rules.</a:t>
            </a:r>
          </a:p>
          <a:p>
            <a:pPr algn="just">
              <a:buFont typeface="Arial" pitchFamily="34" charset="0"/>
              <a:buChar char="•"/>
            </a:pPr>
            <a:r>
              <a:rPr lang="en-US" sz="2400" dirty="0" smtClean="0"/>
              <a:t>Do </a:t>
            </a:r>
            <a:r>
              <a:rPr lang="en-US" sz="2400" dirty="0"/>
              <a:t>not let technology unnecessarily cloud your judgment.</a:t>
            </a: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23</a:t>
            </a:fld>
            <a:endParaRPr lang="en-US"/>
          </a:p>
        </p:txBody>
      </p:sp>
      <p:pic>
        <p:nvPicPr>
          <p:cNvPr id="9219" name="Picture 3" descr="C:\Users\mintern\AppData\Local\Microsoft\Windows\Temporary Internet Files\Content.IE5\9IWW31FJ\MP90042235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099733"/>
            <a:ext cx="4237649" cy="287696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noAutofit/>
          </a:bodyPr>
          <a:lstStyle/>
          <a:p>
            <a:r>
              <a:rPr lang="en-US" sz="4000" b="1" cap="small" dirty="0">
                <a:latin typeface="Arial" panose="020B0604020202020204" pitchFamily="34" charset="0"/>
                <a:cs typeface="Arial" panose="020B0604020202020204" pitchFamily="34" charset="0"/>
              </a:rPr>
              <a:t>New Jersey v. </a:t>
            </a:r>
            <a:r>
              <a:rPr lang="en-US" sz="4000" b="1" cap="small" dirty="0" err="1">
                <a:latin typeface="Arial" panose="020B0604020202020204" pitchFamily="34" charset="0"/>
                <a:cs typeface="Arial" panose="020B0604020202020204" pitchFamily="34" charset="0"/>
              </a:rPr>
              <a:t>T.L.O</a:t>
            </a:r>
            <a:r>
              <a:rPr lang="en-US" sz="4000" b="1" cap="small" dirty="0">
                <a:latin typeface="Arial" panose="020B0604020202020204" pitchFamily="34" charset="0"/>
                <a:cs typeface="Arial" panose="020B0604020202020204" pitchFamily="34" charset="0"/>
              </a:rPr>
              <a:t>. </a:t>
            </a:r>
            <a:r>
              <a:rPr lang="en-US" sz="4000" b="1" cap="small" dirty="0" smtClean="0">
                <a:latin typeface="Arial" panose="020B0604020202020204" pitchFamily="34" charset="0"/>
                <a:cs typeface="Arial" panose="020B0604020202020204" pitchFamily="34" charset="0"/>
              </a:rPr>
              <a:t>and </a:t>
            </a:r>
            <a:r>
              <a:rPr lang="en-US" sz="4000" b="1" cap="small" dirty="0">
                <a:latin typeface="Arial" panose="020B0604020202020204" pitchFamily="34" charset="0"/>
                <a:cs typeface="Arial" panose="020B0604020202020204" pitchFamily="34" charset="0"/>
              </a:rPr>
              <a:t>Sexting</a:t>
            </a:r>
          </a:p>
        </p:txBody>
      </p:sp>
    </p:spTree>
    <p:extLst>
      <p:ext uri="{BB962C8B-B14F-4D97-AF65-F5344CB8AC3E}">
        <p14:creationId xmlns:p14="http://schemas.microsoft.com/office/powerpoint/2010/main" val="62143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Arial" pitchFamily="34" charset="0"/>
              <a:buChar char="•"/>
            </a:pPr>
            <a:r>
              <a:rPr lang="en-US" sz="2400" dirty="0" smtClean="0">
                <a:latin typeface="Arial" panose="020B0604020202020204" pitchFamily="34" charset="0"/>
                <a:cs typeface="Arial" panose="020B0604020202020204" pitchFamily="34" charset="0"/>
              </a:rPr>
              <a:t>A teacher observes several students gathered around a cell phone and laughing. One student approaches the teacher and tells him that they are looking at an inappropriate photograph of another minor student. </a:t>
            </a:r>
          </a:p>
          <a:p>
            <a:pPr algn="just">
              <a:buFont typeface="Arial" pitchFamily="34" charset="0"/>
              <a:buChar char="•"/>
            </a:pPr>
            <a:r>
              <a:rPr lang="en-US" sz="2400" dirty="0" smtClean="0">
                <a:latin typeface="Arial" panose="020B0604020202020204" pitchFamily="34" charset="0"/>
                <a:cs typeface="Arial" panose="020B0604020202020204" pitchFamily="34" charset="0"/>
              </a:rPr>
              <a:t>The teacher confiscates the phone and brings it to the vice principal. The vice principal searches the phone and finds a text message containing an inappropriate photograph of a female student.</a:t>
            </a:r>
          </a:p>
          <a:p>
            <a:pPr algn="just">
              <a:buFont typeface="Arial" pitchFamily="34" charset="0"/>
              <a:buChar char="•"/>
            </a:pPr>
            <a:r>
              <a:rPr lang="en-US" sz="2400" dirty="0" smtClean="0">
                <a:latin typeface="Arial" panose="020B0604020202020204" pitchFamily="34" charset="0"/>
                <a:cs typeface="Arial" panose="020B0604020202020204" pitchFamily="34" charset="0"/>
              </a:rPr>
              <a:t>Was the search legal?</a:t>
            </a:r>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24</a:t>
            </a:fld>
            <a:endParaRPr lang="en-US"/>
          </a:p>
        </p:txBody>
      </p:sp>
      <p:sp>
        <p:nvSpPr>
          <p:cNvPr id="6" name="Title 5"/>
          <p:cNvSpPr>
            <a:spLocks noGrp="1"/>
          </p:cNvSpPr>
          <p:nvPr>
            <p:ph type="title"/>
          </p:nvPr>
        </p:nvSpPr>
        <p:spPr/>
        <p:txBody>
          <a:bodyPr>
            <a:noAutofit/>
          </a:bodyPr>
          <a:lstStyle/>
          <a:p>
            <a:r>
              <a:rPr lang="en-US" sz="4400" b="1" cap="small" dirty="0">
                <a:latin typeface="+mn-lt"/>
              </a:rPr>
              <a:t>Sexting Search and Seizure </a:t>
            </a:r>
            <a:r>
              <a:rPr lang="en-US" sz="4400" b="1" cap="small" dirty="0" smtClean="0">
                <a:latin typeface="+mn-lt"/>
              </a:rPr>
              <a:t>Hypothetical</a:t>
            </a:r>
            <a:endParaRPr lang="en-US" sz="4400" b="1" cap="small" dirty="0">
              <a:latin typeface="+mn-lt"/>
            </a:endParaRPr>
          </a:p>
        </p:txBody>
      </p:sp>
    </p:spTree>
    <p:extLst>
      <p:ext uri="{BB962C8B-B14F-4D97-AF65-F5344CB8AC3E}">
        <p14:creationId xmlns:p14="http://schemas.microsoft.com/office/powerpoint/2010/main" val="3098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248400" cy="1028834"/>
          </a:xfrm>
        </p:spPr>
        <p:txBody>
          <a:bodyPr>
            <a:normAutofit/>
          </a:bodyPr>
          <a:lstStyle/>
          <a:p>
            <a:r>
              <a:rPr lang="en-US" sz="4000" b="1" cap="small" dirty="0" smtClean="0">
                <a:latin typeface="Arial" panose="020B0604020202020204" pitchFamily="34" charset="0"/>
              </a:rPr>
              <a:t>Was the Search Legal?</a:t>
            </a:r>
            <a:endParaRPr lang="en-US" sz="4000" b="1" cap="small" dirty="0">
              <a:latin typeface="Arial" panose="020B0604020202020204" pitchFamily="34" charset="0"/>
            </a:endParaRPr>
          </a:p>
        </p:txBody>
      </p:sp>
      <p:sp>
        <p:nvSpPr>
          <p:cNvPr id="3" name="Content Placeholder 2"/>
          <p:cNvSpPr>
            <a:spLocks noGrp="1"/>
          </p:cNvSpPr>
          <p:nvPr>
            <p:ph idx="1"/>
          </p:nvPr>
        </p:nvSpPr>
        <p:spPr>
          <a:xfrm>
            <a:off x="457200" y="1981200"/>
            <a:ext cx="7924800" cy="4419600"/>
          </a:xfrm>
        </p:spPr>
        <p:txBody>
          <a:bodyPr>
            <a:normAutofit/>
          </a:bodyPr>
          <a:lstStyle/>
          <a:p>
            <a:pPr algn="just">
              <a:buFont typeface="Arial" pitchFamily="34" charset="0"/>
              <a:buChar char="•"/>
            </a:pPr>
            <a:r>
              <a:rPr lang="en-US" sz="2800" dirty="0" smtClean="0">
                <a:latin typeface="Arial" panose="020B0604020202020204" pitchFamily="34" charset="0"/>
                <a:cs typeface="Arial" panose="020B0604020202020204" pitchFamily="34" charset="0"/>
              </a:rPr>
              <a:t>Yes – the teachers suspicion that the student’s cell phone contained illegal material was reasonable under the circumstances. </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25</a:t>
            </a:fld>
            <a:endParaRPr lang="en-US"/>
          </a:p>
        </p:txBody>
      </p:sp>
      <p:pic>
        <p:nvPicPr>
          <p:cNvPr id="11267" name="Picture 3" descr="C:\Users\mintern\AppData\Local\Microsoft\Windows\Temporary Internet Files\Content.IE5\LM63JS5C\MC9004346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581400"/>
            <a:ext cx="2133600" cy="196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47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248400" cy="1028834"/>
          </a:xfrm>
        </p:spPr>
        <p:txBody>
          <a:bodyPr>
            <a:noAutofit/>
          </a:bodyPr>
          <a:lstStyle/>
          <a:p>
            <a:r>
              <a:rPr lang="en-US" sz="4000" b="1" cap="small" dirty="0" smtClean="0">
                <a:latin typeface="+mn-lt"/>
              </a:rPr>
              <a:t>Cell Phone</a:t>
            </a:r>
            <a:r>
              <a:rPr lang="en-US" sz="4000" dirty="0" smtClean="0">
                <a:latin typeface="+mn-lt"/>
              </a:rPr>
              <a:t> </a:t>
            </a:r>
            <a:r>
              <a:rPr lang="en-US" sz="4000" b="1" cap="small" dirty="0" smtClean="0">
                <a:latin typeface="+mn-lt"/>
              </a:rPr>
              <a:t>Search </a:t>
            </a:r>
            <a:r>
              <a:rPr lang="en-US" sz="4000" b="1" cap="small" dirty="0">
                <a:latin typeface="+mn-lt"/>
              </a:rPr>
              <a:t>and Seizure Hypothetical</a:t>
            </a:r>
            <a:endParaRPr lang="en-US" sz="4000" dirty="0">
              <a:latin typeface="+mn-lt"/>
            </a:endParaRPr>
          </a:p>
        </p:txBody>
      </p:sp>
      <p:sp>
        <p:nvSpPr>
          <p:cNvPr id="3" name="Content Placeholder 2"/>
          <p:cNvSpPr>
            <a:spLocks noGrp="1"/>
          </p:cNvSpPr>
          <p:nvPr>
            <p:ph idx="1"/>
          </p:nvPr>
        </p:nvSpPr>
        <p:spPr>
          <a:xfrm>
            <a:off x="609600" y="1676401"/>
            <a:ext cx="3962401" cy="4038600"/>
          </a:xfrm>
        </p:spPr>
        <p:txBody>
          <a:bodyPr>
            <a:normAutofit/>
          </a:bodyPr>
          <a:lstStyle/>
          <a:p>
            <a:pPr algn="just">
              <a:buFont typeface="Arial" pitchFamily="34" charset="0"/>
              <a:buChar char="•"/>
            </a:pPr>
            <a:r>
              <a:rPr lang="en-US" dirty="0" smtClean="0">
                <a:latin typeface="Arial" panose="020B0604020202020204" pitchFamily="34" charset="0"/>
                <a:cs typeface="Arial" panose="020B0604020202020204" pitchFamily="34" charset="0"/>
              </a:rPr>
              <a:t>Joe has a long history of disciplinary infractions</a:t>
            </a:r>
            <a:r>
              <a:rPr lang="en-US" dirty="0">
                <a:latin typeface="Arial" panose="020B0604020202020204" pitchFamily="34" charset="0"/>
                <a:cs typeface="Arial" panose="020B0604020202020204" pitchFamily="34" charset="0"/>
              </a:rPr>
              <a:t>: tardiness, fighting in the locker room, walking out on a meeting with </a:t>
            </a:r>
            <a:r>
              <a:rPr lang="en-US" dirty="0" smtClean="0">
                <a:latin typeface="Arial" panose="020B0604020202020204" pitchFamily="34" charset="0"/>
                <a:cs typeface="Arial" panose="020B0604020202020204" pitchFamily="34" charset="0"/>
              </a:rPr>
              <a:t>his school’s </a:t>
            </a:r>
            <a:r>
              <a:rPr lang="en-US" dirty="0">
                <a:latin typeface="Arial" panose="020B0604020202020204" pitchFamily="34" charset="0"/>
                <a:cs typeface="Arial" panose="020B0604020202020204" pitchFamily="34" charset="0"/>
              </a:rPr>
              <a:t>prevention coordinator and more. </a:t>
            </a:r>
            <a:endParaRPr lang="en-US" dirty="0" smtClean="0">
              <a:latin typeface="Arial" panose="020B0604020202020204" pitchFamily="34" charset="0"/>
              <a:cs typeface="Arial" panose="020B0604020202020204" pitchFamily="34" charset="0"/>
            </a:endParaRPr>
          </a:p>
          <a:p>
            <a:pPr algn="just">
              <a:buFont typeface="Arial" pitchFamily="34" charset="0"/>
              <a:buChar char="•"/>
            </a:pPr>
            <a:r>
              <a:rPr lang="en-US" dirty="0" smtClean="0">
                <a:latin typeface="Arial" panose="020B0604020202020204" pitchFamily="34" charset="0"/>
                <a:cs typeface="Arial" panose="020B0604020202020204" pitchFamily="34" charset="0"/>
              </a:rPr>
              <a:t>This morning, </a:t>
            </a:r>
            <a:r>
              <a:rPr lang="en-US" dirty="0">
                <a:latin typeface="Arial" panose="020B0604020202020204" pitchFamily="34" charset="0"/>
                <a:cs typeface="Arial" panose="020B0604020202020204" pitchFamily="34" charset="0"/>
              </a:rPr>
              <a:t>he was caught sending text messages in class and school officials took his </a:t>
            </a:r>
            <a:r>
              <a:rPr lang="en-US" dirty="0" smtClean="0">
                <a:latin typeface="Arial" panose="020B0604020202020204" pitchFamily="34" charset="0"/>
                <a:cs typeface="Arial" panose="020B0604020202020204" pitchFamily="34" charset="0"/>
              </a:rPr>
              <a:t>cellphone. </a:t>
            </a:r>
          </a:p>
          <a:p>
            <a:pPr algn="just">
              <a:buFont typeface="Arial" pitchFamily="34" charset="0"/>
              <a:buChar char="•"/>
            </a:pPr>
            <a:r>
              <a:rPr lang="en-US" dirty="0" smtClean="0">
                <a:latin typeface="Arial" panose="020B0604020202020204" pitchFamily="34" charset="0"/>
                <a:cs typeface="Arial" panose="020B0604020202020204" pitchFamily="34" charset="0"/>
              </a:rPr>
              <a:t>Can the school officials read his text messages?</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26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362200"/>
            <a:ext cx="3464208" cy="2895600"/>
          </a:xfrm>
          <a:prstGeom prst="rect">
            <a:avLst/>
          </a:prstGeom>
        </p:spPr>
      </p:pic>
    </p:spTree>
    <p:extLst>
      <p:ext uri="{BB962C8B-B14F-4D97-AF65-F5344CB8AC3E}">
        <p14:creationId xmlns:p14="http://schemas.microsoft.com/office/powerpoint/2010/main" val="266831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248400" cy="1028834"/>
          </a:xfrm>
        </p:spPr>
        <p:txBody>
          <a:bodyPr>
            <a:noAutofit/>
          </a:bodyPr>
          <a:lstStyle/>
          <a:p>
            <a:r>
              <a:rPr lang="en-US" sz="4000" b="1" cap="small" dirty="0">
                <a:latin typeface="+mn-lt"/>
              </a:rPr>
              <a:t>Cell Phone</a:t>
            </a:r>
            <a:r>
              <a:rPr lang="en-US" sz="4000" b="1" dirty="0">
                <a:latin typeface="+mn-lt"/>
              </a:rPr>
              <a:t> </a:t>
            </a:r>
            <a:r>
              <a:rPr lang="en-US" sz="4000" b="1" cap="small" dirty="0">
                <a:latin typeface="+mn-lt"/>
              </a:rPr>
              <a:t>Search and Seizure Hypothetical</a:t>
            </a:r>
            <a:endParaRPr lang="en-US" sz="4000" b="1" dirty="0">
              <a:latin typeface="+mn-lt"/>
            </a:endParaRPr>
          </a:p>
        </p:txBody>
      </p:sp>
      <p:sp>
        <p:nvSpPr>
          <p:cNvPr id="3" name="Content Placeholder 2"/>
          <p:cNvSpPr>
            <a:spLocks noGrp="1"/>
          </p:cNvSpPr>
          <p:nvPr>
            <p:ph idx="1"/>
          </p:nvPr>
        </p:nvSpPr>
        <p:spPr>
          <a:xfrm>
            <a:off x="381000" y="1600200"/>
            <a:ext cx="5715000" cy="4724400"/>
          </a:xfrm>
        </p:spPr>
        <p:txBody>
          <a:bodyPr>
            <a:normAutofit/>
          </a:bodyPr>
          <a:lstStyle/>
          <a:p>
            <a:pPr algn="just">
              <a:buFont typeface="Arial" pitchFamily="34" charset="0"/>
              <a:buChar char="•"/>
            </a:pPr>
            <a:r>
              <a:rPr lang="en-US" sz="3600" b="1" dirty="0" smtClean="0">
                <a:solidFill>
                  <a:srgbClr val="FF0000"/>
                </a:solidFill>
                <a:latin typeface="Arial" panose="020B0604020202020204" pitchFamily="34" charset="0"/>
                <a:cs typeface="Arial" panose="020B0604020202020204" pitchFamily="34" charset="0"/>
              </a:rPr>
              <a:t>No!</a:t>
            </a:r>
            <a:endParaRPr lang="en-US" sz="3600" b="1" dirty="0" smtClean="0">
              <a:solidFill>
                <a:srgbClr val="FF0000"/>
              </a:solidFill>
              <a:latin typeface="Arial" panose="020B0604020202020204" pitchFamily="34" charset="0"/>
              <a:cs typeface="Arial" panose="020B0604020202020204" pitchFamily="34" charset="0"/>
            </a:endParaRPr>
          </a:p>
          <a:p>
            <a:pPr algn="just">
              <a:buFont typeface="Arial" pitchFamily="34" charset="0"/>
              <a:buChar char="•"/>
            </a:pPr>
            <a:r>
              <a:rPr lang="en-US" sz="2400" dirty="0" smtClean="0">
                <a:latin typeface="Arial" panose="020B0604020202020204" pitchFamily="34" charset="0"/>
                <a:cs typeface="Arial" panose="020B0604020202020204" pitchFamily="34" charset="0"/>
              </a:rPr>
              <a:t>This is the same fact pattern as </a:t>
            </a:r>
            <a:r>
              <a:rPr lang="en-US" sz="2400" u="sng" dirty="0" err="1">
                <a:latin typeface="Arial" panose="020B0604020202020204" pitchFamily="34" charset="0"/>
                <a:cs typeface="Arial" panose="020B0604020202020204" pitchFamily="34" charset="0"/>
              </a:rPr>
              <a:t>G.C</a:t>
            </a:r>
            <a:r>
              <a:rPr lang="en-US" sz="2400" u="sng" dirty="0">
                <a:latin typeface="Arial" panose="020B0604020202020204" pitchFamily="34" charset="0"/>
                <a:cs typeface="Arial" panose="020B0604020202020204" pitchFamily="34" charset="0"/>
              </a:rPr>
              <a:t>. v. Owensboro Public </a:t>
            </a:r>
            <a:r>
              <a:rPr lang="en-US" sz="2400" u="sng" dirty="0" smtClean="0">
                <a:latin typeface="Arial" panose="020B0604020202020204" pitchFamily="34" charset="0"/>
                <a:cs typeface="Arial" panose="020B0604020202020204" pitchFamily="34" charset="0"/>
              </a:rPr>
              <a:t>Schools</a:t>
            </a:r>
            <a:r>
              <a:rPr lang="en-US" sz="2400" i="1" dirty="0" smtClean="0">
                <a:latin typeface="Arial" panose="020B0604020202020204" pitchFamily="34" charset="0"/>
                <a:cs typeface="Arial" panose="020B0604020202020204" pitchFamily="34" charset="0"/>
              </a:rPr>
              <a:t>.</a:t>
            </a:r>
          </a:p>
          <a:p>
            <a:pPr algn="just">
              <a:buFont typeface="Arial" pitchFamily="34" charset="0"/>
              <a:buChar char="•"/>
            </a:pPr>
            <a:r>
              <a:rPr lang="en-US" sz="2400" dirty="0">
                <a:latin typeface="Arial" panose="020B0604020202020204" pitchFamily="34" charset="0"/>
                <a:cs typeface="Arial" panose="020B0604020202020204" pitchFamily="34" charset="0"/>
              </a:rPr>
              <a:t>“A search is justified at its inception if there is reasonable suspicion that a search will uncover evidence of further wrongdoing or of injury to the student or another. Not all infractions involving cell phones will present such indications.”</a:t>
            </a: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27</a:t>
            </a:fld>
            <a:endParaRPr lang="en-US"/>
          </a:p>
        </p:txBody>
      </p:sp>
      <p:pic>
        <p:nvPicPr>
          <p:cNvPr id="12290" name="Picture 2" descr="C:\Users\mintern\AppData\Local\Microsoft\Windows\Temporary Internet Files\Content.IE5\9IWW31FJ\MC90043254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971800"/>
            <a:ext cx="1714286" cy="171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2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cap="small" dirty="0">
                <a:latin typeface="+mn-lt"/>
              </a:rPr>
              <a:t>Cell Phone</a:t>
            </a:r>
            <a:r>
              <a:rPr lang="en-US" sz="4000" b="1" dirty="0">
                <a:latin typeface="+mn-lt"/>
              </a:rPr>
              <a:t> </a:t>
            </a:r>
            <a:r>
              <a:rPr lang="en-US" sz="4000" b="1" cap="small" dirty="0">
                <a:latin typeface="+mn-lt"/>
              </a:rPr>
              <a:t>Search and Seizure Hypothetical</a:t>
            </a:r>
            <a:endParaRPr lang="en-US" sz="4000" dirty="0">
              <a:latin typeface="+mn-lt"/>
            </a:endParaRPr>
          </a:p>
        </p:txBody>
      </p:sp>
      <p:sp>
        <p:nvSpPr>
          <p:cNvPr id="3" name="Content Placeholder 2"/>
          <p:cNvSpPr>
            <a:spLocks noGrp="1"/>
          </p:cNvSpPr>
          <p:nvPr>
            <p:ph idx="1"/>
          </p:nvPr>
        </p:nvSpPr>
        <p:spPr/>
        <p:txBody>
          <a:bodyPr/>
          <a:lstStyle/>
          <a:p>
            <a:pPr marL="231775" lvl="1" indent="-231775" algn="just">
              <a:spcBef>
                <a:spcPts val="800"/>
              </a:spcBef>
              <a:buFont typeface="Wingdings" pitchFamily="2" charset="2"/>
              <a:buChar char="§"/>
            </a:pPr>
            <a:r>
              <a:rPr lang="en-US" sz="2800" dirty="0" smtClean="0">
                <a:latin typeface="Arial" panose="020B0604020202020204" pitchFamily="34" charset="0"/>
                <a:cs typeface="Arial" panose="020B0604020202020204" pitchFamily="34" charset="0"/>
              </a:rPr>
              <a:t>Remember the second prong of the Supreme Court’s two-prong test in </a:t>
            </a:r>
            <a:r>
              <a:rPr lang="en-US" sz="2800" u="sng" dirty="0" err="1" smtClean="0">
                <a:latin typeface="Arial" panose="020B0604020202020204" pitchFamily="34" charset="0"/>
                <a:cs typeface="Arial" panose="020B0604020202020204" pitchFamily="34" charset="0"/>
              </a:rPr>
              <a:t>T.L.O</a:t>
            </a:r>
            <a:r>
              <a:rPr lang="en-US" sz="2800" u="sng"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a:t>
            </a:r>
          </a:p>
          <a:p>
            <a:pPr marL="231775" lvl="1" indent="-231775" algn="just">
              <a:spcBef>
                <a:spcPts val="800"/>
              </a:spcBef>
              <a:buFont typeface="Wingdings" pitchFamily="2" charset="2"/>
              <a:buChar char="§"/>
            </a:pPr>
            <a:endParaRPr lang="en-US" sz="2800" dirty="0">
              <a:latin typeface="Arial" panose="020B0604020202020204" pitchFamily="34" charset="0"/>
              <a:cs typeface="Arial" panose="020B0604020202020204" pitchFamily="34" charset="0"/>
            </a:endParaRPr>
          </a:p>
          <a:p>
            <a:pPr marL="231775" lvl="1" indent="-231775" algn="just">
              <a:spcBef>
                <a:spcPts val="800"/>
              </a:spcBef>
              <a:buFont typeface="Wingdings" pitchFamily="2" charset="2"/>
              <a:buChar char="§"/>
            </a:pPr>
            <a:r>
              <a:rPr lang="en-US" sz="4000" dirty="0" smtClean="0">
                <a:latin typeface="Arial" panose="020B0604020202020204" pitchFamily="34" charset="0"/>
                <a:cs typeface="Arial" panose="020B0604020202020204" pitchFamily="34" charset="0"/>
              </a:rPr>
              <a:t>Is </a:t>
            </a:r>
            <a:r>
              <a:rPr lang="en-US" sz="4000" dirty="0">
                <a:latin typeface="Arial" panose="020B0604020202020204" pitchFamily="34" charset="0"/>
                <a:cs typeface="Arial" panose="020B0604020202020204" pitchFamily="34" charset="0"/>
              </a:rPr>
              <a:t>the search </a:t>
            </a:r>
            <a:r>
              <a:rPr lang="en-US" sz="4000" b="1" dirty="0">
                <a:solidFill>
                  <a:srgbClr val="00B050"/>
                </a:solidFill>
                <a:latin typeface="Arial" panose="020B0604020202020204" pitchFamily="34" charset="0"/>
                <a:cs typeface="Arial" panose="020B0604020202020204" pitchFamily="34" charset="0"/>
              </a:rPr>
              <a:t>reasonably related in scope to the circumstances</a:t>
            </a:r>
            <a:r>
              <a:rPr lang="en-US" sz="4000" dirty="0">
                <a:latin typeface="Arial" panose="020B0604020202020204" pitchFamily="34" charset="0"/>
                <a:cs typeface="Arial" panose="020B0604020202020204" pitchFamily="34" charset="0"/>
              </a:rPr>
              <a:t> that justified the interference in the first place?  </a:t>
            </a:r>
          </a:p>
          <a:p>
            <a:pPr algn="just"/>
            <a:endParaRPr lang="en-US" sz="4000" dirty="0"/>
          </a:p>
        </p:txBody>
      </p:sp>
      <p:sp>
        <p:nvSpPr>
          <p:cNvPr id="4" name="Footer Placeholder 3"/>
          <p:cNvSpPr>
            <a:spLocks noGrp="1"/>
          </p:cNvSpPr>
          <p:nvPr>
            <p:ph type="ftr" sz="quarter" idx="11"/>
          </p:nvPr>
        </p:nvSpPr>
        <p:spPr/>
        <p:txBody>
          <a:bodyPr/>
          <a:lstStyle/>
          <a:p>
            <a:r>
              <a:rPr lang="en-US" dirty="0" smtClean="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28</a:t>
            </a:fld>
            <a:endParaRPr lang="en-US"/>
          </a:p>
        </p:txBody>
      </p:sp>
    </p:spTree>
    <p:extLst>
      <p:ext uri="{BB962C8B-B14F-4D97-AF65-F5344CB8AC3E}">
        <p14:creationId xmlns:p14="http://schemas.microsoft.com/office/powerpoint/2010/main" val="153754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248400" cy="1028834"/>
          </a:xfrm>
        </p:spPr>
        <p:txBody>
          <a:bodyPr>
            <a:normAutofit/>
          </a:bodyPr>
          <a:lstStyle/>
          <a:p>
            <a:r>
              <a:rPr lang="en-US" sz="3600" b="1" cap="small" dirty="0">
                <a:latin typeface="Arial" panose="020B0604020202020204" pitchFamily="34" charset="0"/>
                <a:cs typeface="Arial" panose="020B0604020202020204" pitchFamily="34" charset="0"/>
              </a:rPr>
              <a:t>Riley v. </a:t>
            </a:r>
            <a:r>
              <a:rPr lang="en-US" sz="3600" b="1" cap="small" dirty="0" smtClean="0">
                <a:latin typeface="Arial" panose="020B0604020202020204" pitchFamily="34" charset="0"/>
                <a:cs typeface="Arial" panose="020B0604020202020204" pitchFamily="34" charset="0"/>
              </a:rPr>
              <a:t>California and</a:t>
            </a:r>
            <a:br>
              <a:rPr lang="en-US" sz="3600" b="1" cap="small" dirty="0" smtClean="0">
                <a:latin typeface="Arial" panose="020B0604020202020204" pitchFamily="34" charset="0"/>
                <a:cs typeface="Arial" panose="020B0604020202020204" pitchFamily="34" charset="0"/>
              </a:rPr>
            </a:br>
            <a:r>
              <a:rPr lang="en-US" sz="3600" b="1" cap="small" dirty="0" smtClean="0">
                <a:latin typeface="Arial" panose="020B0604020202020204" pitchFamily="34" charset="0"/>
                <a:cs typeface="Arial" panose="020B0604020202020204" pitchFamily="34" charset="0"/>
              </a:rPr>
              <a:t>U.S</a:t>
            </a:r>
            <a:r>
              <a:rPr lang="en-US" sz="3600" b="1" cap="small" dirty="0">
                <a:latin typeface="Arial" panose="020B0604020202020204" pitchFamily="34" charset="0"/>
                <a:cs typeface="Arial" panose="020B0604020202020204" pitchFamily="34" charset="0"/>
              </a:rPr>
              <a:t>. v. </a:t>
            </a:r>
            <a:r>
              <a:rPr lang="en-US" sz="3600" b="1" cap="small" dirty="0" err="1">
                <a:latin typeface="Arial" panose="020B0604020202020204" pitchFamily="34" charset="0"/>
                <a:cs typeface="Arial" panose="020B0604020202020204" pitchFamily="34" charset="0"/>
              </a:rPr>
              <a:t>Wurie</a:t>
            </a:r>
            <a:endParaRPr lang="en-US" sz="3600" b="1" cap="small"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just">
              <a:buFont typeface="Arial" pitchFamily="34" charset="0"/>
              <a:buChar char="•"/>
            </a:pPr>
            <a:r>
              <a:rPr lang="en-US" sz="2800" dirty="0" smtClean="0">
                <a:latin typeface="Arial" panose="020B0604020202020204" pitchFamily="34" charset="0"/>
                <a:cs typeface="Arial" panose="020B0604020202020204" pitchFamily="34" charset="0"/>
              </a:rPr>
              <a:t>In 2014, the </a:t>
            </a:r>
            <a:r>
              <a:rPr lang="en-US" sz="2800" dirty="0" smtClean="0">
                <a:latin typeface="Arial" panose="020B0604020202020204" pitchFamily="34" charset="0"/>
                <a:cs typeface="Arial" panose="020B0604020202020204" pitchFamily="34" charset="0"/>
              </a:rPr>
              <a:t>United States Supreme </a:t>
            </a:r>
            <a:r>
              <a:rPr lang="en-US" sz="2800" dirty="0" smtClean="0">
                <a:latin typeface="Arial" panose="020B0604020202020204" pitchFamily="34" charset="0"/>
                <a:cs typeface="Arial" panose="020B0604020202020204" pitchFamily="34" charset="0"/>
              </a:rPr>
              <a:t>Court decided </a:t>
            </a:r>
            <a:r>
              <a:rPr lang="en-US" sz="2800" dirty="0" smtClean="0">
                <a:latin typeface="Arial" panose="020B0604020202020204" pitchFamily="34" charset="0"/>
                <a:cs typeface="Arial" panose="020B0604020202020204" pitchFamily="34" charset="0"/>
              </a:rPr>
              <a:t>in two </a:t>
            </a:r>
            <a:r>
              <a:rPr lang="en-US" sz="2800" dirty="0">
                <a:latin typeface="Arial" panose="020B0604020202020204" pitchFamily="34" charset="0"/>
                <a:cs typeface="Arial" panose="020B0604020202020204" pitchFamily="34" charset="0"/>
              </a:rPr>
              <a:t>cases that </a:t>
            </a:r>
            <a:r>
              <a:rPr lang="en-US" sz="2800" dirty="0" smtClean="0">
                <a:latin typeface="Arial" panose="020B0604020202020204" pitchFamily="34" charset="0"/>
                <a:cs typeface="Arial" panose="020B0604020202020204" pitchFamily="34" charset="0"/>
              </a:rPr>
              <a:t>police </a:t>
            </a:r>
            <a:r>
              <a:rPr lang="en-US" sz="2800" dirty="0" smtClean="0">
                <a:latin typeface="Arial" panose="020B0604020202020204" pitchFamily="34" charset="0"/>
                <a:cs typeface="Arial" panose="020B0604020202020204" pitchFamily="34" charset="0"/>
              </a:rPr>
              <a:t>must first obtain a warrant to search the contents of a cell phone absent exigent circumstances. The Court </a:t>
            </a:r>
            <a:r>
              <a:rPr lang="en-US" sz="2800" dirty="0" smtClean="0">
                <a:latin typeface="Arial" panose="020B0604020202020204" pitchFamily="34" charset="0"/>
                <a:cs typeface="Arial" panose="020B0604020202020204" pitchFamily="34" charset="0"/>
              </a:rPr>
              <a:t>emphasized that</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because of the different kinds of data that can be stored on a cellphone, searching a cellphone could provide police with even more information about </a:t>
            </a:r>
            <a:r>
              <a:rPr lang="en-US" sz="2800" dirty="0" smtClean="0">
                <a:latin typeface="Arial" panose="020B0604020202020204" pitchFamily="34" charset="0"/>
                <a:cs typeface="Arial" panose="020B0604020202020204" pitchFamily="34" charset="0"/>
              </a:rPr>
              <a:t>an individual’s life </a:t>
            </a:r>
            <a:r>
              <a:rPr lang="en-US" sz="2800" dirty="0">
                <a:latin typeface="Arial" panose="020B0604020202020204" pitchFamily="34" charset="0"/>
                <a:cs typeface="Arial" panose="020B0604020202020204" pitchFamily="34" charset="0"/>
              </a:rPr>
              <a:t>than they could get from searching </a:t>
            </a:r>
            <a:r>
              <a:rPr lang="en-US" sz="2800" dirty="0" smtClean="0">
                <a:latin typeface="Arial" panose="020B0604020202020204" pitchFamily="34" charset="0"/>
                <a:cs typeface="Arial" panose="020B0604020202020204" pitchFamily="34" charset="0"/>
              </a:rPr>
              <a:t>his or her </a:t>
            </a:r>
            <a:r>
              <a:rPr lang="en-US" sz="2800" dirty="0">
                <a:latin typeface="Arial" panose="020B0604020202020204" pitchFamily="34" charset="0"/>
                <a:cs typeface="Arial" panose="020B0604020202020204" pitchFamily="34" charset="0"/>
              </a:rPr>
              <a:t>home.</a:t>
            </a:r>
            <a:endParaRPr lang="en-US" sz="2800"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29</a:t>
            </a:fld>
            <a:endParaRPr lang="en-US"/>
          </a:p>
        </p:txBody>
      </p:sp>
    </p:spTree>
    <p:extLst>
      <p:ext uri="{BB962C8B-B14F-4D97-AF65-F5344CB8AC3E}">
        <p14:creationId xmlns:p14="http://schemas.microsoft.com/office/powerpoint/2010/main" val="47711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cap="small" dirty="0">
                <a:latin typeface="Arial" panose="020B0604020202020204" pitchFamily="34" charset="0"/>
                <a:cs typeface="Arial" panose="020B0604020202020204" pitchFamily="34" charset="0"/>
              </a:rPr>
              <a:t>Sexting</a:t>
            </a:r>
            <a:endParaRPr lang="en-US" sz="6600" dirty="0"/>
          </a:p>
        </p:txBody>
      </p:sp>
      <p:sp>
        <p:nvSpPr>
          <p:cNvPr id="3" name="Content Placeholder 2"/>
          <p:cNvSpPr>
            <a:spLocks noGrp="1"/>
          </p:cNvSpPr>
          <p:nvPr>
            <p:ph idx="1"/>
          </p:nvPr>
        </p:nvSpPr>
        <p:spPr/>
        <p:txBody>
          <a:bodyPr/>
          <a:lstStyle/>
          <a:p>
            <a:pPr algn="just"/>
            <a:r>
              <a:rPr lang="en-US" sz="3600" dirty="0" smtClean="0">
                <a:latin typeface="Arial" panose="020B0604020202020204" pitchFamily="34" charset="0"/>
                <a:cs typeface="Arial" panose="020B0604020202020204" pitchFamily="34" charset="0"/>
              </a:rPr>
              <a:t>“Sexting</a:t>
            </a:r>
            <a:r>
              <a:rPr lang="en-US" sz="3600" dirty="0">
                <a:latin typeface="Arial" panose="020B0604020202020204" pitchFamily="34" charset="0"/>
                <a:cs typeface="Arial" panose="020B0604020202020204" pitchFamily="34" charset="0"/>
              </a:rPr>
              <a:t>” is the dissemination of nude or sexually explicit photographs of oneself or someone else by using cell phones, internet instant messaging, Facebook or similar technology. </a:t>
            </a:r>
          </a:p>
          <a:p>
            <a:pPr algn="just"/>
            <a:endParaRPr lang="en-US" sz="3600" dirty="0"/>
          </a:p>
        </p:txBody>
      </p:sp>
      <p:sp>
        <p:nvSpPr>
          <p:cNvPr id="4" name="Footer Placeholder 3"/>
          <p:cNvSpPr>
            <a:spLocks noGrp="1"/>
          </p:cNvSpPr>
          <p:nvPr>
            <p:ph type="ftr" sz="quarter" idx="11"/>
          </p:nvPr>
        </p:nvSpPr>
        <p:spPr/>
        <p:txBody>
          <a:bodyPr/>
          <a:lstStyle/>
          <a:p>
            <a:r>
              <a:rPr lang="en-US" dirty="0" smtClean="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3</a:t>
            </a:fld>
            <a:endParaRPr lang="en-US"/>
          </a:p>
        </p:txBody>
      </p:sp>
    </p:spTree>
    <p:extLst>
      <p:ext uri="{BB962C8B-B14F-4D97-AF65-F5344CB8AC3E}">
        <p14:creationId xmlns:p14="http://schemas.microsoft.com/office/powerpoint/2010/main" val="228604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248400" cy="1028834"/>
          </a:xfrm>
        </p:spPr>
        <p:txBody>
          <a:bodyPr>
            <a:normAutofit fontScale="90000"/>
          </a:bodyPr>
          <a:lstStyle/>
          <a:p>
            <a:r>
              <a:rPr lang="en-US" sz="3600" dirty="0" smtClean="0">
                <a:latin typeface="Century" pitchFamily="18" charset="0"/>
              </a:rPr>
              <a:t/>
            </a:r>
            <a:br>
              <a:rPr lang="en-US" sz="3600" dirty="0" smtClean="0">
                <a:latin typeface="Century" pitchFamily="18" charset="0"/>
              </a:rPr>
            </a:br>
            <a:r>
              <a:rPr lang="en-US" sz="5300" b="1" cap="small" dirty="0" smtClean="0">
                <a:latin typeface="Arial" panose="020B0604020202020204" pitchFamily="34" charset="0"/>
              </a:rPr>
              <a:t>Mandated Reporting</a:t>
            </a:r>
            <a:r>
              <a:rPr lang="en-US" dirty="0"/>
              <a:t/>
            </a:r>
            <a:br>
              <a:rPr lang="en-US" dirty="0"/>
            </a:br>
            <a:endParaRPr lang="en-US" dirty="0"/>
          </a:p>
        </p:txBody>
      </p:sp>
      <p:sp>
        <p:nvSpPr>
          <p:cNvPr id="5" name="Content Placeholder 4"/>
          <p:cNvSpPr>
            <a:spLocks noGrp="1"/>
          </p:cNvSpPr>
          <p:nvPr>
            <p:ph sz="half" idx="1"/>
          </p:nvPr>
        </p:nvSpPr>
        <p:spPr>
          <a:xfrm>
            <a:off x="609600" y="1752600"/>
            <a:ext cx="4953000" cy="4419600"/>
          </a:xfrm>
        </p:spPr>
        <p:txBody>
          <a:bodyPr>
            <a:normAutofit/>
          </a:bodyPr>
          <a:lstStyle/>
          <a:p>
            <a:pPr algn="just">
              <a:buFont typeface="Arial" pitchFamily="34" charset="0"/>
              <a:buChar char="•"/>
            </a:pPr>
            <a:r>
              <a:rPr lang="en-US" sz="2400" dirty="0">
                <a:latin typeface="Arial" panose="020B0604020202020204" pitchFamily="34" charset="0"/>
                <a:cs typeface="Arial" panose="020B0604020202020204" pitchFamily="34" charset="0"/>
              </a:rPr>
              <a:t>General Statutes §17a-101a </a:t>
            </a:r>
            <a:r>
              <a:rPr lang="en-US" sz="2400" dirty="0" smtClean="0">
                <a:latin typeface="Arial" panose="020B0604020202020204" pitchFamily="34" charset="0"/>
                <a:cs typeface="Arial" panose="020B0604020202020204" pitchFamily="34" charset="0"/>
              </a:rPr>
              <a:t>- Mandated </a:t>
            </a:r>
            <a:r>
              <a:rPr lang="en-US" sz="2400" dirty="0">
                <a:latin typeface="Arial" panose="020B0604020202020204" pitchFamily="34" charset="0"/>
                <a:cs typeface="Arial" panose="020B0604020202020204" pitchFamily="34" charset="0"/>
              </a:rPr>
              <a:t>reporters are required to report </a:t>
            </a:r>
            <a:r>
              <a:rPr lang="en-US" sz="2400" dirty="0" smtClean="0">
                <a:latin typeface="Arial" panose="020B0604020202020204" pitchFamily="34" charset="0"/>
                <a:cs typeface="Arial" panose="020B0604020202020204" pitchFamily="34" charset="0"/>
              </a:rPr>
              <a:t>when they </a:t>
            </a:r>
            <a:r>
              <a:rPr lang="en-US" sz="2400" dirty="0">
                <a:latin typeface="Arial" panose="020B0604020202020204" pitchFamily="34" charset="0"/>
                <a:cs typeface="Arial" panose="020B0604020202020204" pitchFamily="34" charset="0"/>
              </a:rPr>
              <a:t>have reasonable cause to suspect or believe that a child under the age of 18 has been abused, neglected or is placed in imminent risk of serious harm</a:t>
            </a:r>
            <a:r>
              <a:rPr lang="en-US" sz="2400" dirty="0" smtClean="0">
                <a:latin typeface="Arial" panose="020B0604020202020204" pitchFamily="34" charset="0"/>
                <a:cs typeface="Arial" panose="020B0604020202020204" pitchFamily="34" charset="0"/>
              </a:rPr>
              <a:t>.</a:t>
            </a:r>
          </a:p>
          <a:p>
            <a:pPr algn="just">
              <a:buFont typeface="Arial" pitchFamily="34" charset="0"/>
              <a:buChar char="•"/>
            </a:pPr>
            <a:r>
              <a:rPr lang="en-US" sz="2400" dirty="0">
                <a:latin typeface="Arial" panose="020B0604020202020204" pitchFamily="34" charset="0"/>
                <a:cs typeface="Arial" panose="020B0604020202020204" pitchFamily="34" charset="0"/>
              </a:rPr>
              <a:t>General Statutes §46b-120 </a:t>
            </a:r>
            <a:r>
              <a:rPr lang="en-US" sz="2400" dirty="0" smtClean="0">
                <a:latin typeface="Arial" panose="020B0604020202020204" pitchFamily="34" charset="0"/>
                <a:cs typeface="Arial" panose="020B0604020202020204" pitchFamily="34" charset="0"/>
              </a:rPr>
              <a:t>-This includes sexual exploitation.</a:t>
            </a:r>
            <a:endParaRPr lang="en-US" sz="24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4" name="Slide Number Placeholder 3"/>
          <p:cNvSpPr>
            <a:spLocks noGrp="1"/>
          </p:cNvSpPr>
          <p:nvPr>
            <p:ph type="sldNum" sz="quarter" idx="12"/>
          </p:nvPr>
        </p:nvSpPr>
        <p:spPr/>
        <p:txBody>
          <a:bodyPr/>
          <a:lstStyle/>
          <a:p>
            <a:fld id="{080DD68C-5486-4B9A-B844-882072ED2919}" type="slidenum">
              <a:rPr lang="en-US" smtClean="0"/>
              <a:t>30</a:t>
            </a:fld>
            <a:endParaRPr lang="en-US"/>
          </a:p>
        </p:txBody>
      </p:sp>
      <p:pic>
        <p:nvPicPr>
          <p:cNvPr id="13314" name="Picture 2" descr="C:\Users\mintern\AppData\Local\Microsoft\Windows\Temporary Internet Files\Content.IE5\17C8RVFR\MC9003841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971800"/>
            <a:ext cx="2483186"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64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248400" cy="1028834"/>
          </a:xfrm>
        </p:spPr>
        <p:txBody>
          <a:bodyPr>
            <a:normAutofit/>
          </a:bodyPr>
          <a:lstStyle/>
          <a:p>
            <a:r>
              <a:rPr lang="en-US" sz="5400" b="1" cap="small" dirty="0" smtClean="0">
                <a:latin typeface="Arial" panose="020B0604020202020204" pitchFamily="34" charset="0"/>
              </a:rPr>
              <a:t>How to Report?</a:t>
            </a:r>
            <a:endParaRPr lang="en-US" sz="5400" b="1" cap="small" dirty="0">
              <a:latin typeface="Arial" panose="020B0604020202020204" pitchFamily="34" charset="0"/>
            </a:endParaRPr>
          </a:p>
        </p:txBody>
      </p:sp>
      <p:sp>
        <p:nvSpPr>
          <p:cNvPr id="5" name="Content Placeholder 4"/>
          <p:cNvSpPr>
            <a:spLocks noGrp="1"/>
          </p:cNvSpPr>
          <p:nvPr>
            <p:ph sz="half" idx="1"/>
          </p:nvPr>
        </p:nvSpPr>
        <p:spPr>
          <a:xfrm>
            <a:off x="685800" y="1676400"/>
            <a:ext cx="5029200" cy="4419600"/>
          </a:xfrm>
        </p:spPr>
        <p:txBody>
          <a:bodyPr>
            <a:normAutofit/>
          </a:bodyPr>
          <a:lstStyle/>
          <a:p>
            <a:pPr algn="just">
              <a:buFont typeface="Arial" pitchFamily="34" charset="0"/>
              <a:buChar char="•"/>
            </a:pPr>
            <a:r>
              <a:rPr lang="en-US" dirty="0">
                <a:latin typeface="Arial" panose="020B0604020202020204" pitchFamily="34" charset="0"/>
                <a:cs typeface="Arial" panose="020B0604020202020204" pitchFamily="34" charset="0"/>
              </a:rPr>
              <a:t>Mandated reporters must report orally to </a:t>
            </a:r>
            <a:r>
              <a:rPr lang="en-US" dirty="0" smtClean="0">
                <a:latin typeface="Arial" panose="020B0604020202020204" pitchFamily="34" charset="0"/>
                <a:cs typeface="Arial" panose="020B0604020202020204" pitchFamily="34" charset="0"/>
              </a:rPr>
              <a:t>either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Department of Children and Families' </a:t>
            </a:r>
            <a:r>
              <a:rPr lang="en-US" dirty="0" smtClean="0">
                <a:latin typeface="Arial" panose="020B0604020202020204" pitchFamily="34" charset="0"/>
                <a:cs typeface="Arial" panose="020B0604020202020204" pitchFamily="34" charset="0"/>
              </a:rPr>
              <a:t>[“DCF”] </a:t>
            </a:r>
            <a:r>
              <a:rPr lang="en-US" dirty="0">
                <a:latin typeface="Arial" panose="020B0604020202020204" pitchFamily="34" charset="0"/>
                <a:cs typeface="Arial" panose="020B0604020202020204" pitchFamily="34" charset="0"/>
              </a:rPr>
              <a:t>Hotline or a law enforcement agency </a:t>
            </a:r>
            <a:r>
              <a:rPr lang="en-US" sz="2400" b="1" dirty="0">
                <a:solidFill>
                  <a:srgbClr val="FF0000"/>
                </a:solidFill>
                <a:latin typeface="Arial" panose="020B0604020202020204" pitchFamily="34" charset="0"/>
                <a:cs typeface="Arial" panose="020B0604020202020204" pitchFamily="34" charset="0"/>
              </a:rPr>
              <a:t>within 12 hours</a:t>
            </a:r>
            <a:r>
              <a:rPr lang="en-US" dirty="0">
                <a:latin typeface="Arial" panose="020B0604020202020204" pitchFamily="34" charset="0"/>
                <a:cs typeface="Arial" panose="020B0604020202020204" pitchFamily="34" charset="0"/>
              </a:rPr>
              <a:t> of suspecting that a child has been abused or neglected and must submit a written report (DCF-136 form) to DCF </a:t>
            </a:r>
            <a:r>
              <a:rPr lang="en-US" sz="2400" b="1" dirty="0">
                <a:solidFill>
                  <a:srgbClr val="FF0000"/>
                </a:solidFill>
                <a:latin typeface="Arial" panose="020B0604020202020204" pitchFamily="34" charset="0"/>
                <a:cs typeface="Arial" panose="020B0604020202020204" pitchFamily="34" charset="0"/>
              </a:rPr>
              <a:t>within 48 hours </a:t>
            </a:r>
            <a:r>
              <a:rPr lang="en-US" dirty="0">
                <a:latin typeface="Arial" panose="020B0604020202020204" pitchFamily="34" charset="0"/>
                <a:cs typeface="Arial" panose="020B0604020202020204" pitchFamily="34" charset="0"/>
              </a:rPr>
              <a:t>of making the oral report.</a:t>
            </a:r>
          </a:p>
          <a:p>
            <a:pPr algn="just">
              <a:buFont typeface="Arial" pitchFamily="34" charset="0"/>
              <a:buChar char="•"/>
            </a:pPr>
            <a:r>
              <a:rPr lang="en-US" dirty="0" smtClean="0">
                <a:latin typeface="Arial" panose="020B0604020202020204" pitchFamily="34" charset="0"/>
                <a:cs typeface="Arial" panose="020B0604020202020204" pitchFamily="34" charset="0"/>
              </a:rPr>
              <a:t>School staff  must </a:t>
            </a:r>
            <a:r>
              <a:rPr lang="en-US" dirty="0">
                <a:latin typeface="Arial" panose="020B0604020202020204" pitchFamily="34" charset="0"/>
                <a:cs typeface="Arial" panose="020B0604020202020204" pitchFamily="34" charset="0"/>
              </a:rPr>
              <a:t>also provide written notification to the head of the facility or institution where the alleged victim is enrolled or </a:t>
            </a:r>
            <a:r>
              <a:rPr lang="en-US" dirty="0" smtClean="0">
                <a:latin typeface="Arial" panose="020B0604020202020204" pitchFamily="34" charset="0"/>
                <a:cs typeface="Arial" panose="020B0604020202020204" pitchFamily="34" charset="0"/>
              </a:rPr>
              <a:t>registered.</a:t>
            </a: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7400" y="2971800"/>
            <a:ext cx="2590132" cy="1905000"/>
          </a:xfrm>
        </p:spPr>
      </p:pic>
      <p:sp>
        <p:nvSpPr>
          <p:cNvPr id="3" name="Footer Placeholder 2"/>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4" name="Slide Number Placeholder 3"/>
          <p:cNvSpPr>
            <a:spLocks noGrp="1"/>
          </p:cNvSpPr>
          <p:nvPr>
            <p:ph type="sldNum" sz="quarter" idx="12"/>
          </p:nvPr>
        </p:nvSpPr>
        <p:spPr/>
        <p:txBody>
          <a:bodyPr/>
          <a:lstStyle/>
          <a:p>
            <a:fld id="{080DD68C-5486-4B9A-B844-882072ED2919}" type="slidenum">
              <a:rPr lang="en-US" smtClean="0"/>
              <a:t>31</a:t>
            </a:fld>
            <a:endParaRPr lang="en-US"/>
          </a:p>
        </p:txBody>
      </p:sp>
    </p:spTree>
    <p:extLst>
      <p:ext uri="{BB962C8B-B14F-4D97-AF65-F5344CB8AC3E}">
        <p14:creationId xmlns:p14="http://schemas.microsoft.com/office/powerpoint/2010/main" val="400329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small" dirty="0">
                <a:latin typeface="Arial" panose="020B0604020202020204" pitchFamily="34" charset="0"/>
              </a:rPr>
              <a:t>Mandated Reporting</a:t>
            </a:r>
            <a:endParaRPr lang="en-US" sz="4800" dirty="0"/>
          </a:p>
        </p:txBody>
      </p:sp>
      <p:sp>
        <p:nvSpPr>
          <p:cNvPr id="3" name="Content Placeholder 2"/>
          <p:cNvSpPr>
            <a:spLocks noGrp="1"/>
          </p:cNvSpPr>
          <p:nvPr>
            <p:ph idx="1"/>
          </p:nvPr>
        </p:nvSpPr>
        <p:spPr/>
        <p:txBody>
          <a:bodyPr>
            <a:normAutofit/>
          </a:bodyPr>
          <a:lstStyle/>
          <a:p>
            <a:pPr algn="just"/>
            <a:r>
              <a:rPr lang="en-US" sz="3200" dirty="0" smtClean="0"/>
              <a:t>The failure of a mandatory reporter to report suspected abuse or neglect </a:t>
            </a:r>
            <a:r>
              <a:rPr lang="en-US" sz="3600" b="1" dirty="0" smtClean="0">
                <a:solidFill>
                  <a:srgbClr val="FF0000"/>
                </a:solidFill>
              </a:rPr>
              <a:t>is a crime</a:t>
            </a:r>
            <a:r>
              <a:rPr lang="en-US" sz="3200" dirty="0" smtClean="0"/>
              <a:t>.  </a:t>
            </a:r>
          </a:p>
          <a:p>
            <a:pPr algn="just"/>
            <a:r>
              <a:rPr lang="en-US" sz="3200" dirty="0" smtClean="0"/>
              <a:t>The obligation to report is equally applicable to all staff and merely reporting it to one’s superior – such as a teacher to a building administrator – </a:t>
            </a:r>
            <a:r>
              <a:rPr lang="en-US" sz="3600" b="1" dirty="0" smtClean="0">
                <a:solidFill>
                  <a:srgbClr val="FF0000"/>
                </a:solidFill>
              </a:rPr>
              <a:t>is not legally sufficient</a:t>
            </a:r>
            <a:r>
              <a:rPr lang="en-US" sz="3200" dirty="0" smtClean="0"/>
              <a:t>. </a:t>
            </a:r>
            <a:endParaRPr lang="en-US" sz="3200" dirty="0"/>
          </a:p>
        </p:txBody>
      </p:sp>
      <p:sp>
        <p:nvSpPr>
          <p:cNvPr id="4" name="Footer Placeholder 3"/>
          <p:cNvSpPr>
            <a:spLocks noGrp="1"/>
          </p:cNvSpPr>
          <p:nvPr>
            <p:ph type="ftr" sz="quarter" idx="11"/>
          </p:nvPr>
        </p:nvSpPr>
        <p:spPr/>
        <p:txBody>
          <a:bodyPr/>
          <a:lstStyle/>
          <a:p>
            <a:r>
              <a:rPr lang="en-US" dirty="0" smtClean="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32</a:t>
            </a:fld>
            <a:endParaRPr lang="en-US"/>
          </a:p>
        </p:txBody>
      </p:sp>
    </p:spTree>
    <p:extLst>
      <p:ext uri="{BB962C8B-B14F-4D97-AF65-F5344CB8AC3E}">
        <p14:creationId xmlns:p14="http://schemas.microsoft.com/office/powerpoint/2010/main" val="360679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small" dirty="0" smtClean="0">
                <a:latin typeface="Arial" panose="020B0604020202020204" pitchFamily="34" charset="0"/>
              </a:rPr>
              <a:t>Tips for School Personnel to Avoid Criminal Liability</a:t>
            </a:r>
            <a:endParaRPr lang="en-US" sz="3600" b="1" cap="small" dirty="0">
              <a:latin typeface="Arial" panose="020B0604020202020204" pitchFamily="34" charset="0"/>
            </a:endParaRPr>
          </a:p>
        </p:txBody>
      </p:sp>
      <p:sp>
        <p:nvSpPr>
          <p:cNvPr id="3" name="Content Placeholder 2"/>
          <p:cNvSpPr>
            <a:spLocks noGrp="1"/>
          </p:cNvSpPr>
          <p:nvPr>
            <p:ph idx="1"/>
          </p:nvPr>
        </p:nvSpPr>
        <p:spPr>
          <a:xfrm>
            <a:off x="381000" y="1676400"/>
            <a:ext cx="8001000" cy="4495800"/>
          </a:xfrm>
        </p:spPr>
        <p:txBody>
          <a:bodyPr>
            <a:noAutofit/>
          </a:bodyPr>
          <a:lstStyle/>
          <a:p>
            <a:pPr algn="just">
              <a:buFont typeface="Arial" pitchFamily="34" charset="0"/>
              <a:buChar char="•"/>
            </a:pPr>
            <a:r>
              <a:rPr lang="en-US" sz="3600" dirty="0" smtClean="0">
                <a:latin typeface="Arial" panose="020B0604020202020204" pitchFamily="34" charset="0"/>
                <a:cs typeface="Arial" panose="020B0604020202020204" pitchFamily="34" charset="0"/>
              </a:rPr>
              <a:t>When a potential in-school sexting issue arises, and you have </a:t>
            </a:r>
            <a:r>
              <a:rPr lang="en-US" sz="3600" b="1" dirty="0" smtClean="0">
                <a:solidFill>
                  <a:srgbClr val="7030A0"/>
                </a:solidFill>
                <a:latin typeface="Arial" panose="020B0604020202020204" pitchFamily="34" charset="0"/>
                <a:cs typeface="Arial" panose="020B0604020202020204" pitchFamily="34" charset="0"/>
              </a:rPr>
              <a:t>a reasonable, individualized suspicion </a:t>
            </a:r>
            <a:r>
              <a:rPr lang="en-US" sz="3600" dirty="0" smtClean="0">
                <a:latin typeface="Arial" panose="020B0604020202020204" pitchFamily="34" charset="0"/>
                <a:cs typeface="Arial" panose="020B0604020202020204" pitchFamily="34" charset="0"/>
              </a:rPr>
              <a:t>that a student’s cell phone contains evidence of sexting, confiscate the cell phone and have an appropriate administrator search the phone’s contents. </a:t>
            </a: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33</a:t>
            </a:fld>
            <a:endParaRPr lang="en-US"/>
          </a:p>
        </p:txBody>
      </p:sp>
    </p:spTree>
    <p:extLst>
      <p:ext uri="{BB962C8B-B14F-4D97-AF65-F5344CB8AC3E}">
        <p14:creationId xmlns:p14="http://schemas.microsoft.com/office/powerpoint/2010/main" val="420610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small" dirty="0">
                <a:latin typeface="Arial" panose="020B0604020202020204" pitchFamily="34" charset="0"/>
              </a:rPr>
              <a:t>Tips for School Personnel to Avoid Criminal Liability</a:t>
            </a:r>
            <a:endParaRPr lang="en-US" sz="3600" dirty="0"/>
          </a:p>
        </p:txBody>
      </p:sp>
      <p:sp>
        <p:nvSpPr>
          <p:cNvPr id="3" name="Content Placeholder 2"/>
          <p:cNvSpPr>
            <a:spLocks noGrp="1"/>
          </p:cNvSpPr>
          <p:nvPr>
            <p:ph idx="1"/>
          </p:nvPr>
        </p:nvSpPr>
        <p:spPr/>
        <p:txBody>
          <a:bodyPr>
            <a:normAutofit/>
          </a:bodyPr>
          <a:lstStyle/>
          <a:p>
            <a:pPr algn="just">
              <a:buFont typeface="Arial" pitchFamily="34" charset="0"/>
              <a:buChar char="•"/>
            </a:pPr>
            <a:r>
              <a:rPr lang="en-US" sz="3600" dirty="0">
                <a:latin typeface="Arial" panose="020B0604020202020204" pitchFamily="34" charset="0"/>
                <a:cs typeface="Arial" panose="020B0604020202020204" pitchFamily="34" charset="0"/>
              </a:rPr>
              <a:t>Assess the evidence: Are the images sexually explicit? Do the images show potential sexual exploitation.</a:t>
            </a:r>
          </a:p>
          <a:p>
            <a:pPr algn="just">
              <a:buFont typeface="Arial" pitchFamily="34" charset="0"/>
              <a:buChar char="•"/>
            </a:pPr>
            <a:r>
              <a:rPr lang="en-US" sz="3600" dirty="0">
                <a:latin typeface="Arial" panose="020B0604020202020204" pitchFamily="34" charset="0"/>
                <a:cs typeface="Arial" panose="020B0604020202020204" pitchFamily="34" charset="0"/>
              </a:rPr>
              <a:t>Determine reporting obligations: </a:t>
            </a:r>
            <a:r>
              <a:rPr lang="en-US" sz="3600" dirty="0" smtClean="0">
                <a:latin typeface="Arial" panose="020B0604020202020204" pitchFamily="34" charset="0"/>
                <a:cs typeface="Arial" panose="020B0604020202020204" pitchFamily="34" charset="0"/>
              </a:rPr>
              <a:t> Is </a:t>
            </a:r>
            <a:r>
              <a:rPr lang="en-US" sz="3600" dirty="0">
                <a:latin typeface="Arial" panose="020B0604020202020204" pitchFamily="34" charset="0"/>
                <a:cs typeface="Arial" panose="020B0604020202020204" pitchFamily="34" charset="0"/>
              </a:rPr>
              <a:t>it a matter that needs to be reported to DCF (Are the images sexually explicit?)</a:t>
            </a:r>
          </a:p>
          <a:p>
            <a:endParaRPr lang="en-US" sz="3600" dirty="0"/>
          </a:p>
        </p:txBody>
      </p:sp>
      <p:sp>
        <p:nvSpPr>
          <p:cNvPr id="4" name="Footer Placeholder 3"/>
          <p:cNvSpPr>
            <a:spLocks noGrp="1"/>
          </p:cNvSpPr>
          <p:nvPr>
            <p:ph type="ftr" sz="quarter" idx="11"/>
          </p:nvPr>
        </p:nvSpPr>
        <p:spPr/>
        <p:txBody>
          <a:bodyPr/>
          <a:lstStyle/>
          <a:p>
            <a:r>
              <a:rPr lang="en-US" dirty="0" smtClean="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34</a:t>
            </a:fld>
            <a:endParaRPr lang="en-US"/>
          </a:p>
        </p:txBody>
      </p:sp>
    </p:spTree>
    <p:extLst>
      <p:ext uri="{BB962C8B-B14F-4D97-AF65-F5344CB8AC3E}">
        <p14:creationId xmlns:p14="http://schemas.microsoft.com/office/powerpoint/2010/main" val="80703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small" dirty="0">
                <a:latin typeface="Arial" panose="020B0604020202020204" pitchFamily="34" charset="0"/>
              </a:rPr>
              <a:t>Tips for School Personnel to Avoid Criminal Liability</a:t>
            </a:r>
            <a:endParaRPr lang="en-US" sz="3600" dirty="0"/>
          </a:p>
        </p:txBody>
      </p:sp>
      <p:sp>
        <p:nvSpPr>
          <p:cNvPr id="3" name="Content Placeholder 2"/>
          <p:cNvSpPr>
            <a:spLocks noGrp="1"/>
          </p:cNvSpPr>
          <p:nvPr>
            <p:ph idx="1"/>
          </p:nvPr>
        </p:nvSpPr>
        <p:spPr/>
        <p:txBody>
          <a:bodyPr>
            <a:noAutofit/>
          </a:bodyPr>
          <a:lstStyle/>
          <a:p>
            <a:pPr algn="just">
              <a:buFont typeface="Arial" pitchFamily="34" charset="0"/>
              <a:buChar char="•"/>
            </a:pPr>
            <a:r>
              <a:rPr lang="en-US" sz="4000" dirty="0">
                <a:latin typeface="Arial" panose="020B0604020202020204" pitchFamily="34" charset="0"/>
                <a:cs typeface="Arial" panose="020B0604020202020204" pitchFamily="34" charset="0"/>
              </a:rPr>
              <a:t>If a student cell phone search or an internet search reveals evidence of </a:t>
            </a:r>
            <a:r>
              <a:rPr lang="en-US" sz="4000" dirty="0" smtClean="0">
                <a:latin typeface="Arial" panose="020B0604020202020204" pitchFamily="34" charset="0"/>
                <a:cs typeface="Arial" panose="020B0604020202020204" pitchFamily="34" charset="0"/>
              </a:rPr>
              <a:t>sexting </a:t>
            </a:r>
            <a:r>
              <a:rPr lang="en-US" sz="4000" b="1" u="sng" dirty="0">
                <a:solidFill>
                  <a:srgbClr val="FF0000"/>
                </a:solidFill>
                <a:latin typeface="Arial" panose="020B0604020202020204" pitchFamily="34" charset="0"/>
                <a:cs typeface="Arial" panose="020B0604020202020204" pitchFamily="34" charset="0"/>
              </a:rPr>
              <a:t>do NOT attempt to make copies, or electronically transfer or record the </a:t>
            </a:r>
            <a:r>
              <a:rPr lang="en-US" sz="4000" b="1" u="sng" dirty="0" smtClean="0">
                <a:solidFill>
                  <a:srgbClr val="FF0000"/>
                </a:solidFill>
                <a:latin typeface="Arial" panose="020B0604020202020204" pitchFamily="34" charset="0"/>
                <a:cs typeface="Arial" panose="020B0604020202020204" pitchFamily="34" charset="0"/>
              </a:rPr>
              <a:t>images!!!</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p>
            <a:endParaRPr lang="en-US" sz="4000" dirty="0"/>
          </a:p>
        </p:txBody>
      </p:sp>
      <p:sp>
        <p:nvSpPr>
          <p:cNvPr id="4" name="Footer Placeholder 3"/>
          <p:cNvSpPr>
            <a:spLocks noGrp="1"/>
          </p:cNvSpPr>
          <p:nvPr>
            <p:ph type="ftr" sz="quarter" idx="11"/>
          </p:nvPr>
        </p:nvSpPr>
        <p:spPr/>
        <p:txBody>
          <a:bodyPr/>
          <a:lstStyle/>
          <a:p>
            <a:r>
              <a:rPr lang="en-US" dirty="0" smtClean="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35</a:t>
            </a:fld>
            <a:endParaRPr lang="en-US"/>
          </a:p>
        </p:txBody>
      </p:sp>
    </p:spTree>
    <p:extLst>
      <p:ext uri="{BB962C8B-B14F-4D97-AF65-F5344CB8AC3E}">
        <p14:creationId xmlns:p14="http://schemas.microsoft.com/office/powerpoint/2010/main" val="338723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small" dirty="0">
                <a:latin typeface="Arial" panose="020B0604020202020204" pitchFamily="34" charset="0"/>
              </a:rPr>
              <a:t>Tips for School Personnel to Avoid Criminal Liability</a:t>
            </a:r>
            <a:endParaRPr lang="en-US" sz="3600" dirty="0"/>
          </a:p>
        </p:txBody>
      </p:sp>
      <p:sp>
        <p:nvSpPr>
          <p:cNvPr id="3" name="Content Placeholder 2"/>
          <p:cNvSpPr>
            <a:spLocks noGrp="1"/>
          </p:cNvSpPr>
          <p:nvPr>
            <p:ph idx="1"/>
          </p:nvPr>
        </p:nvSpPr>
        <p:spPr/>
        <p:txBody>
          <a:bodyPr>
            <a:normAutofit/>
          </a:bodyPr>
          <a:lstStyle/>
          <a:p>
            <a:pPr algn="just"/>
            <a:r>
              <a:rPr lang="en-US" sz="3200" dirty="0" smtClean="0"/>
              <a:t>Do </a:t>
            </a:r>
            <a:r>
              <a:rPr lang="en-US" sz="3200" b="1" dirty="0" smtClean="0">
                <a:solidFill>
                  <a:srgbClr val="FF0000"/>
                </a:solidFill>
              </a:rPr>
              <a:t>not</a:t>
            </a:r>
            <a:r>
              <a:rPr lang="en-US" sz="3200" dirty="0" smtClean="0"/>
              <a:t> take photographs of the images.</a:t>
            </a:r>
          </a:p>
          <a:p>
            <a:pPr algn="just"/>
            <a:r>
              <a:rPr lang="en-US" sz="3200" dirty="0" smtClean="0"/>
              <a:t>Do </a:t>
            </a:r>
            <a:r>
              <a:rPr lang="en-US" sz="3200" b="1" dirty="0" smtClean="0">
                <a:solidFill>
                  <a:srgbClr val="FF0000"/>
                </a:solidFill>
              </a:rPr>
              <a:t>not</a:t>
            </a:r>
            <a:r>
              <a:rPr lang="en-US" sz="3200" dirty="0" smtClean="0"/>
              <a:t> download them to the school server or transfer them to your own device.</a:t>
            </a:r>
          </a:p>
          <a:p>
            <a:pPr algn="just"/>
            <a:r>
              <a:rPr lang="en-US" sz="3200" dirty="0" smtClean="0"/>
              <a:t>Do </a:t>
            </a:r>
            <a:r>
              <a:rPr lang="en-US" sz="3200" b="1" dirty="0" smtClean="0">
                <a:solidFill>
                  <a:srgbClr val="FF0000"/>
                </a:solidFill>
              </a:rPr>
              <a:t>not</a:t>
            </a:r>
            <a:r>
              <a:rPr lang="en-US" sz="3200" dirty="0" smtClean="0"/>
              <a:t> destroy the images.</a:t>
            </a:r>
          </a:p>
          <a:p>
            <a:pPr algn="just"/>
            <a:r>
              <a:rPr lang="en-US" sz="3200" dirty="0" smtClean="0"/>
              <a:t>Do </a:t>
            </a:r>
            <a:r>
              <a:rPr lang="en-US" sz="3200" b="1" dirty="0" smtClean="0">
                <a:solidFill>
                  <a:srgbClr val="FF0000"/>
                </a:solidFill>
              </a:rPr>
              <a:t>not</a:t>
            </a:r>
            <a:r>
              <a:rPr lang="en-US" sz="3200" dirty="0" smtClean="0"/>
              <a:t> spend an inordinate amount of time studying them.</a:t>
            </a:r>
            <a:endParaRPr lang="en-US" sz="3200" dirty="0"/>
          </a:p>
          <a:p>
            <a:pPr algn="just"/>
            <a:endParaRPr lang="en-US" sz="3200" dirty="0" smtClean="0"/>
          </a:p>
        </p:txBody>
      </p:sp>
      <p:sp>
        <p:nvSpPr>
          <p:cNvPr id="4" name="Footer Placeholder 3"/>
          <p:cNvSpPr>
            <a:spLocks noGrp="1"/>
          </p:cNvSpPr>
          <p:nvPr>
            <p:ph type="ftr" sz="quarter" idx="11"/>
          </p:nvPr>
        </p:nvSpPr>
        <p:spPr/>
        <p:txBody>
          <a:bodyPr/>
          <a:lstStyle/>
          <a:p>
            <a:r>
              <a:rPr lang="en-US" dirty="0" smtClean="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36</a:t>
            </a:fld>
            <a:endParaRPr lang="en-US"/>
          </a:p>
        </p:txBody>
      </p:sp>
    </p:spTree>
    <p:extLst>
      <p:ext uri="{BB962C8B-B14F-4D97-AF65-F5344CB8AC3E}">
        <p14:creationId xmlns:p14="http://schemas.microsoft.com/office/powerpoint/2010/main" val="122711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small" dirty="0">
                <a:latin typeface="Arial" panose="020B0604020202020204" pitchFamily="34" charset="0"/>
              </a:rPr>
              <a:t>Tips for School Personnel to Avoid Criminal Liability</a:t>
            </a:r>
            <a:endParaRPr lang="en-US" sz="3600" dirty="0"/>
          </a:p>
        </p:txBody>
      </p:sp>
      <p:sp>
        <p:nvSpPr>
          <p:cNvPr id="3" name="Content Placeholder 2"/>
          <p:cNvSpPr>
            <a:spLocks noGrp="1"/>
          </p:cNvSpPr>
          <p:nvPr>
            <p:ph idx="1"/>
          </p:nvPr>
        </p:nvSpPr>
        <p:spPr/>
        <p:txBody>
          <a:bodyPr>
            <a:normAutofit/>
          </a:bodyPr>
          <a:lstStyle/>
          <a:p>
            <a:r>
              <a:rPr lang="en-US" sz="2400" dirty="0" smtClean="0"/>
              <a:t>Keep in mind that these images have the potential to be to you what Green Kryptonite is to Superman.</a:t>
            </a:r>
            <a:endParaRPr lang="en-US" sz="2400" dirty="0"/>
          </a:p>
        </p:txBody>
      </p:sp>
      <p:sp>
        <p:nvSpPr>
          <p:cNvPr id="4" name="Footer Placeholder 3"/>
          <p:cNvSpPr>
            <a:spLocks noGrp="1"/>
          </p:cNvSpPr>
          <p:nvPr>
            <p:ph type="ftr" sz="quarter" idx="11"/>
          </p:nvPr>
        </p:nvSpPr>
        <p:spPr/>
        <p:txBody>
          <a:bodyPr/>
          <a:lstStyle/>
          <a:p>
            <a:r>
              <a:rPr lang="en-US" dirty="0" smtClean="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37</a:t>
            </a:fld>
            <a:endParaRPr lang="en-US"/>
          </a:p>
        </p:txBody>
      </p:sp>
      <p:pic>
        <p:nvPicPr>
          <p:cNvPr id="1026" name="Picture 2" descr="C:\Users\mmckeon\AppData\Local\Microsoft\windows\Temporary Internet Files\Content.Outlook\V6MJ6TLG\Kf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590800"/>
            <a:ext cx="3581400" cy="327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24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cap="small" dirty="0" smtClean="0">
                <a:latin typeface="Arial" panose="020B0604020202020204" pitchFamily="34" charset="0"/>
                <a:cs typeface="Arial" panose="020B0604020202020204" pitchFamily="34" charset="0"/>
              </a:rPr>
              <a:t>Example of Criminal Prosecution for Investigating Sexting</a:t>
            </a:r>
            <a:endParaRPr lang="en-US" b="1" cap="small"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533400" y="1752600"/>
            <a:ext cx="4572000" cy="3810000"/>
          </a:xfrm>
        </p:spPr>
        <p:txBody>
          <a:bodyPr>
            <a:noAutofit/>
          </a:bodyPr>
          <a:lstStyle/>
          <a:p>
            <a:pPr marL="0" indent="0" algn="just">
              <a:buNone/>
            </a:pPr>
            <a:r>
              <a:rPr lang="en-US" sz="1800" dirty="0">
                <a:latin typeface="Arial" panose="020B0604020202020204" pitchFamily="34" charset="0"/>
                <a:cs typeface="Arial" panose="020B0604020202020204" pitchFamily="34" charset="0"/>
              </a:rPr>
              <a:t>Ting-Yi </a:t>
            </a:r>
            <a:r>
              <a:rPr lang="en-US" sz="1800" dirty="0" err="1">
                <a:latin typeface="Arial" panose="020B0604020202020204" pitchFamily="34" charset="0"/>
                <a:cs typeface="Arial" panose="020B0604020202020204" pitchFamily="34" charset="0"/>
              </a:rPr>
              <a:t>Oei</a:t>
            </a:r>
            <a:r>
              <a:rPr lang="en-US" sz="1800" dirty="0">
                <a:latin typeface="Arial" panose="020B0604020202020204" pitchFamily="34" charset="0"/>
                <a:cs typeface="Arial" panose="020B0604020202020204" pitchFamily="34" charset="0"/>
              </a:rPr>
              <a:t>, the assistant principal of Freedom High School in Virginia, was arrested in August 2008 on charges of possession of child pornography and failure to report child abuse. The arrest came about after </a:t>
            </a:r>
            <a:r>
              <a:rPr lang="en-US" sz="1800" dirty="0" err="1">
                <a:latin typeface="Arial" panose="020B0604020202020204" pitchFamily="34" charset="0"/>
                <a:cs typeface="Arial" panose="020B0604020202020204" pitchFamily="34" charset="0"/>
              </a:rPr>
              <a:t>Oei</a:t>
            </a:r>
            <a:r>
              <a:rPr lang="en-US" sz="1800" dirty="0">
                <a:latin typeface="Arial" panose="020B0604020202020204" pitchFamily="34" charset="0"/>
                <a:cs typeface="Arial" panose="020B0604020202020204" pitchFamily="34" charset="0"/>
              </a:rPr>
              <a:t> was instructed to investigate </a:t>
            </a:r>
            <a:r>
              <a:rPr lang="en-US" sz="1800" dirty="0" smtClean="0">
                <a:latin typeface="Arial" panose="020B0604020202020204" pitchFamily="34" charset="0"/>
                <a:cs typeface="Arial" panose="020B0604020202020204" pitchFamily="34" charset="0"/>
              </a:rPr>
              <a:t>rumors </a:t>
            </a:r>
            <a:r>
              <a:rPr lang="en-US" sz="1800" dirty="0">
                <a:latin typeface="Arial" panose="020B0604020202020204" pitchFamily="34" charset="0"/>
                <a:cs typeface="Arial" panose="020B0604020202020204" pitchFamily="34" charset="0"/>
              </a:rPr>
              <a:t>of students circulating nude photos of female classmates via their mobile phones. After finding the photo, </a:t>
            </a:r>
            <a:r>
              <a:rPr lang="en-US" sz="1800" dirty="0" err="1">
                <a:latin typeface="Arial" panose="020B0604020202020204" pitchFamily="34" charset="0"/>
                <a:cs typeface="Arial" panose="020B0604020202020204" pitchFamily="34" charset="0"/>
              </a:rPr>
              <a:t>Oei</a:t>
            </a:r>
            <a:r>
              <a:rPr lang="en-US" sz="1800" dirty="0">
                <a:latin typeface="Arial" panose="020B0604020202020204" pitchFamily="34" charset="0"/>
                <a:cs typeface="Arial" panose="020B0604020202020204" pitchFamily="34" charset="0"/>
              </a:rPr>
              <a:t> had the photo transferred to his mobile phone and onto his school computer to secure a record of the offence and to preserve the evidence. </a:t>
            </a:r>
          </a:p>
        </p:txBody>
      </p:sp>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23965"/>
          <a:stretch/>
        </p:blipFill>
        <p:spPr>
          <a:xfrm>
            <a:off x="5257799" y="2590800"/>
            <a:ext cx="3037113" cy="2286000"/>
          </a:xfrm>
        </p:spPr>
      </p:pic>
      <p:sp>
        <p:nvSpPr>
          <p:cNvPr id="3" name="Footer Placeholder 2"/>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4" name="Slide Number Placeholder 3"/>
          <p:cNvSpPr>
            <a:spLocks noGrp="1"/>
          </p:cNvSpPr>
          <p:nvPr>
            <p:ph type="sldNum" sz="quarter" idx="12"/>
          </p:nvPr>
        </p:nvSpPr>
        <p:spPr/>
        <p:txBody>
          <a:bodyPr/>
          <a:lstStyle/>
          <a:p>
            <a:fld id="{080DD68C-5486-4B9A-B844-882072ED2919}" type="slidenum">
              <a:rPr lang="en-US" smtClean="0"/>
              <a:t>38</a:t>
            </a:fld>
            <a:endParaRPr lang="en-US"/>
          </a:p>
        </p:txBody>
      </p:sp>
    </p:spTree>
    <p:extLst>
      <p:ext uri="{BB962C8B-B14F-4D97-AF65-F5344CB8AC3E}">
        <p14:creationId xmlns:p14="http://schemas.microsoft.com/office/powerpoint/2010/main" val="95992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cap="small" dirty="0">
                <a:latin typeface="Arial" panose="020B0604020202020204" pitchFamily="34" charset="0"/>
                <a:cs typeface="Arial" panose="020B0604020202020204" pitchFamily="34" charset="0"/>
              </a:rPr>
              <a:t>Example of Criminal Prosecution for Investigating Sexting</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“Aug</a:t>
            </a:r>
            <a:r>
              <a:rPr lang="en-US" dirty="0"/>
              <a:t>. 20 was the first day for teachers to report back to school. An hour into the morning, the school's police officer called me out of a meeting. In my office, he told me that he had to arrest me. </a:t>
            </a:r>
            <a:r>
              <a:rPr lang="en-US" dirty="0" smtClean="0"/>
              <a:t>I was unnerved and started trembling so badly that I couldn't button my shirtsleeves. After </a:t>
            </a:r>
            <a:r>
              <a:rPr lang="en-US" dirty="0"/>
              <a:t>letting me call Diane, the officer led me out to his police car, handcuffed me and drove me to the county jail. Several hours later, I was released on my own recognizance. </a:t>
            </a:r>
          </a:p>
          <a:p>
            <a:pPr algn="just"/>
            <a:r>
              <a:rPr lang="en-US" dirty="0" smtClean="0"/>
              <a:t>“The </a:t>
            </a:r>
            <a:r>
              <a:rPr lang="en-US" dirty="0"/>
              <a:t>same day, The Washington Post ran </a:t>
            </a:r>
            <a:r>
              <a:rPr lang="en-US" dirty="0">
                <a:hlinkClick r:id="rId2"/>
              </a:rPr>
              <a:t>a story online</a:t>
            </a:r>
            <a:r>
              <a:rPr lang="en-US" dirty="0"/>
              <a:t>, accompanied by a huge mug shot of me. Within a few hours, the Web site </a:t>
            </a:r>
            <a:r>
              <a:rPr lang="en-US" dirty="0">
                <a:hlinkClick r:id="rId3"/>
              </a:rPr>
              <a:t>BadBadTeacher.com</a:t>
            </a:r>
            <a:r>
              <a:rPr lang="en-US" dirty="0"/>
              <a:t> had also posted a photo and article. The next morning, after breakfast, a local Fox News reporter showed up at our door with an accompanying sound truck. Microphone in hand, she knocked and asked me to talk. Shaken, I closed the door. The witch hunt was on in full force. </a:t>
            </a:r>
            <a:r>
              <a:rPr lang="en-US" dirty="0" smtClean="0"/>
              <a:t>“</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39</a:t>
            </a:fld>
            <a:endParaRPr lang="en-US"/>
          </a:p>
        </p:txBody>
      </p:sp>
    </p:spTree>
    <p:extLst>
      <p:ext uri="{BB962C8B-B14F-4D97-AF65-F5344CB8AC3E}">
        <p14:creationId xmlns:p14="http://schemas.microsoft.com/office/powerpoint/2010/main" val="40977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small" dirty="0" smtClean="0">
                <a:latin typeface="Arial" panose="020B0604020202020204" pitchFamily="34" charset="0"/>
                <a:cs typeface="Arial" panose="020B0604020202020204" pitchFamily="34" charset="0"/>
              </a:rPr>
              <a:t>Legal Implications</a:t>
            </a:r>
            <a:endParaRPr lang="en-US" sz="4800" b="1" cap="small"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1066800" y="1676400"/>
            <a:ext cx="6781800" cy="4343400"/>
          </a:xfrm>
        </p:spPr>
        <p:txBody>
          <a:bodyPr>
            <a:normAutofit/>
          </a:bodyPr>
          <a:lstStyle/>
          <a:p>
            <a:pPr>
              <a:buFont typeface="Arial" pitchFamily="34" charset="0"/>
              <a:buChar char="•"/>
            </a:pPr>
            <a:r>
              <a:rPr lang="en-US" sz="2600" dirty="0">
                <a:latin typeface="Century" pitchFamily="18" charset="0"/>
              </a:rPr>
              <a:t>Child Pornography Laws</a:t>
            </a:r>
          </a:p>
          <a:p>
            <a:pPr>
              <a:buFont typeface="Arial" pitchFamily="34" charset="0"/>
              <a:buChar char="•"/>
            </a:pPr>
            <a:r>
              <a:rPr lang="en-US" sz="2600" dirty="0">
                <a:latin typeface="Century" pitchFamily="18" charset="0"/>
              </a:rPr>
              <a:t>Child Abuse/</a:t>
            </a:r>
            <a:r>
              <a:rPr lang="en-US" sz="2600" dirty="0" err="1">
                <a:latin typeface="Century" pitchFamily="18" charset="0"/>
              </a:rPr>
              <a:t>DCF</a:t>
            </a:r>
            <a:r>
              <a:rPr lang="en-US" sz="2600" dirty="0">
                <a:latin typeface="Century" pitchFamily="18" charset="0"/>
              </a:rPr>
              <a:t> Referrals (mandatory reporting)</a:t>
            </a:r>
          </a:p>
          <a:p>
            <a:pPr>
              <a:buFont typeface="Arial" pitchFamily="34" charset="0"/>
              <a:buChar char="•"/>
            </a:pPr>
            <a:r>
              <a:rPr lang="en-US" sz="2600" dirty="0" smtClean="0">
                <a:latin typeface="Century" pitchFamily="18" charset="0"/>
              </a:rPr>
              <a:t>Student </a:t>
            </a:r>
            <a:r>
              <a:rPr lang="en-US" sz="2600" dirty="0">
                <a:latin typeface="Century" pitchFamily="18" charset="0"/>
              </a:rPr>
              <a:t>Search and </a:t>
            </a:r>
            <a:r>
              <a:rPr lang="en-US" sz="2600" dirty="0" smtClean="0">
                <a:latin typeface="Century" pitchFamily="18" charset="0"/>
              </a:rPr>
              <a:t>Seizure</a:t>
            </a:r>
            <a:endParaRPr lang="en-US" sz="2600" dirty="0">
              <a:latin typeface="Century" pitchFamily="18" charset="0"/>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743200" y="3733800"/>
            <a:ext cx="3448640" cy="2362200"/>
          </a:xfrm>
        </p:spPr>
      </p:pic>
      <p:sp>
        <p:nvSpPr>
          <p:cNvPr id="3" name="Footer Placeholder 2"/>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4" name="Slide Number Placeholder 3"/>
          <p:cNvSpPr>
            <a:spLocks noGrp="1"/>
          </p:cNvSpPr>
          <p:nvPr>
            <p:ph type="sldNum" sz="quarter" idx="12"/>
          </p:nvPr>
        </p:nvSpPr>
        <p:spPr/>
        <p:txBody>
          <a:bodyPr/>
          <a:lstStyle/>
          <a:p>
            <a:fld id="{080DD68C-5486-4B9A-B844-882072ED2919}" type="slidenum">
              <a:rPr lang="en-US" smtClean="0"/>
              <a:t>4</a:t>
            </a:fld>
            <a:endParaRPr lang="en-US"/>
          </a:p>
        </p:txBody>
      </p:sp>
    </p:spTree>
    <p:extLst>
      <p:ext uri="{BB962C8B-B14F-4D97-AF65-F5344CB8AC3E}">
        <p14:creationId xmlns:p14="http://schemas.microsoft.com/office/powerpoint/2010/main" val="240114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248400" cy="1028834"/>
          </a:xfrm>
        </p:spPr>
        <p:txBody>
          <a:bodyPr>
            <a:normAutofit/>
          </a:bodyPr>
          <a:lstStyle/>
          <a:p>
            <a:r>
              <a:rPr lang="en-US" sz="6000" b="1" cap="small" dirty="0" smtClean="0">
                <a:latin typeface="Arial" panose="020B0604020202020204" pitchFamily="34" charset="0"/>
                <a:cs typeface="Arial" panose="020B0604020202020204" pitchFamily="34" charset="0"/>
              </a:rPr>
              <a:t>Cyberbullying</a:t>
            </a:r>
            <a:r>
              <a:rPr lang="en-US" sz="4400" dirty="0" smtClean="0">
                <a:latin typeface="Century" pitchFamily="18" charset="0"/>
              </a:rPr>
              <a:t> </a:t>
            </a:r>
            <a:endParaRPr lang="en-US" sz="4400" dirty="0">
              <a:latin typeface="Century" pitchFamily="18" charset="0"/>
            </a:endParaRPr>
          </a:p>
        </p:txBody>
      </p:sp>
      <p:sp>
        <p:nvSpPr>
          <p:cNvPr id="3" name="Content Placeholder 2"/>
          <p:cNvSpPr>
            <a:spLocks noGrp="1"/>
          </p:cNvSpPr>
          <p:nvPr>
            <p:ph idx="1"/>
          </p:nvPr>
        </p:nvSpPr>
        <p:spPr>
          <a:xfrm>
            <a:off x="533400" y="1905000"/>
            <a:ext cx="7162800" cy="3657600"/>
          </a:xfrm>
        </p:spPr>
        <p:txBody>
          <a:bodyPr>
            <a:normAutofit/>
          </a:bodyPr>
          <a:lstStyle/>
          <a:p>
            <a:pPr algn="just">
              <a:buFont typeface="Arial" pitchFamily="34" charset="0"/>
              <a:buChar char="•"/>
            </a:pPr>
            <a:r>
              <a:rPr lang="en-US" sz="3300" dirty="0" smtClean="0">
                <a:latin typeface="Arial" panose="020B0604020202020204" pitchFamily="34" charset="0"/>
                <a:cs typeface="Arial" panose="020B0604020202020204" pitchFamily="34" charset="0"/>
              </a:rPr>
              <a:t>In 2008, </a:t>
            </a:r>
            <a:r>
              <a:rPr lang="en-US" sz="3300" dirty="0">
                <a:latin typeface="Arial" panose="020B0604020202020204" pitchFamily="34" charset="0"/>
                <a:cs typeface="Arial" panose="020B0604020202020204" pitchFamily="34" charset="0"/>
              </a:rPr>
              <a:t>the Connecticut General Assembly enacted Public Act 11-232: “An Act Concerning the Strengthening of School Bullying Laws” to address bullying issues</a:t>
            </a:r>
            <a:r>
              <a:rPr lang="en-US" sz="3300" dirty="0" smtClean="0">
                <a:latin typeface="Arial" panose="020B0604020202020204" pitchFamily="34" charset="0"/>
                <a:cs typeface="Arial" panose="020B0604020202020204" pitchFamily="34" charset="0"/>
              </a:rPr>
              <a:t>. General Statutes § 10-222d.</a:t>
            </a:r>
          </a:p>
          <a:p>
            <a:pPr>
              <a:buFont typeface="Arial" pitchFamily="34" charset="0"/>
              <a:buChar char="•"/>
            </a:pPr>
            <a:endParaRPr lang="en-US" sz="2400" dirty="0">
              <a:latin typeface="Century" pitchFamily="18" charset="0"/>
            </a:endParaRPr>
          </a:p>
          <a:p>
            <a:endParaRPr lang="en-US" dirty="0"/>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40</a:t>
            </a:fld>
            <a:endParaRPr lang="en-US"/>
          </a:p>
        </p:txBody>
      </p:sp>
    </p:spTree>
    <p:extLst>
      <p:ext uri="{BB962C8B-B14F-4D97-AF65-F5344CB8AC3E}">
        <p14:creationId xmlns:p14="http://schemas.microsoft.com/office/powerpoint/2010/main" val="272269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small" dirty="0">
                <a:latin typeface="Arial" panose="020B0604020202020204" pitchFamily="34" charset="0"/>
              </a:rPr>
              <a:t>What is Cyberbullying?</a:t>
            </a:r>
            <a:endParaRPr lang="en-US" sz="4000" dirty="0"/>
          </a:p>
        </p:txBody>
      </p:sp>
      <p:sp>
        <p:nvSpPr>
          <p:cNvPr id="3" name="Content Placeholder 2"/>
          <p:cNvSpPr>
            <a:spLocks noGrp="1"/>
          </p:cNvSpPr>
          <p:nvPr>
            <p:ph idx="1"/>
          </p:nvPr>
        </p:nvSpPr>
        <p:spPr/>
        <p:txBody>
          <a:bodyPr>
            <a:normAutofit/>
          </a:bodyPr>
          <a:lstStyle/>
          <a:p>
            <a:pPr algn="just">
              <a:buFont typeface="Arial" pitchFamily="34" charset="0"/>
              <a:buChar char="•"/>
            </a:pPr>
            <a:r>
              <a:rPr lang="en-US" sz="3200" dirty="0" smtClean="0"/>
              <a:t>Under Connecticut law:</a:t>
            </a:r>
          </a:p>
          <a:p>
            <a:pPr algn="just">
              <a:buFont typeface="Arial" pitchFamily="34" charset="0"/>
              <a:buChar char="•"/>
            </a:pPr>
            <a:endParaRPr lang="en-US" sz="3200" dirty="0"/>
          </a:p>
          <a:p>
            <a:pPr algn="just">
              <a:buFont typeface="Arial" pitchFamily="34" charset="0"/>
              <a:buChar char="•"/>
            </a:pPr>
            <a:r>
              <a:rPr lang="en-US" sz="3200" dirty="0"/>
              <a:t>“Cyberbullying” means </a:t>
            </a:r>
            <a:r>
              <a:rPr lang="en-US" sz="3200" b="1" dirty="0">
                <a:solidFill>
                  <a:srgbClr val="0070C0"/>
                </a:solidFill>
              </a:rPr>
              <a:t>any act of bullying </a:t>
            </a:r>
            <a:r>
              <a:rPr lang="en-US" sz="3200" dirty="0"/>
              <a:t>through the use of the Internet, interactive and digital technologies, cellular mobile telephone or other mobile electronic devices or any electronic communications.”</a:t>
            </a:r>
          </a:p>
          <a:p>
            <a:pPr algn="just"/>
            <a:endParaRPr lang="en-US" sz="3200" dirty="0"/>
          </a:p>
        </p:txBody>
      </p:sp>
      <p:sp>
        <p:nvSpPr>
          <p:cNvPr id="4" name="Footer Placeholder 3"/>
          <p:cNvSpPr>
            <a:spLocks noGrp="1"/>
          </p:cNvSpPr>
          <p:nvPr>
            <p:ph type="ftr" sz="quarter" idx="11"/>
          </p:nvPr>
        </p:nvSpPr>
        <p:spPr/>
        <p:txBody>
          <a:bodyPr/>
          <a:lstStyle/>
          <a:p>
            <a:r>
              <a:rPr lang="en-US" dirty="0" smtClean="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41</a:t>
            </a:fld>
            <a:endParaRPr lang="en-US"/>
          </a:p>
        </p:txBody>
      </p:sp>
    </p:spTree>
    <p:extLst>
      <p:ext uri="{BB962C8B-B14F-4D97-AF65-F5344CB8AC3E}">
        <p14:creationId xmlns:p14="http://schemas.microsoft.com/office/powerpoint/2010/main" val="293154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248400" cy="1028834"/>
          </a:xfrm>
        </p:spPr>
        <p:txBody>
          <a:bodyPr>
            <a:normAutofit/>
          </a:bodyPr>
          <a:lstStyle/>
          <a:p>
            <a:r>
              <a:rPr lang="en-US" sz="4000" b="1" cap="small" dirty="0" smtClean="0">
                <a:latin typeface="Arial" panose="020B0604020202020204" pitchFamily="34" charset="0"/>
              </a:rPr>
              <a:t>What is </a:t>
            </a:r>
            <a:r>
              <a:rPr lang="en-US" sz="4000" b="1" cap="small" dirty="0" smtClean="0">
                <a:latin typeface="Arial" panose="020B0604020202020204" pitchFamily="34" charset="0"/>
              </a:rPr>
              <a:t>Cyberbullying</a:t>
            </a:r>
            <a:r>
              <a:rPr lang="en-US" sz="4000" b="1" cap="small" dirty="0" smtClean="0">
                <a:latin typeface="Arial" panose="020B0604020202020204" pitchFamily="34" charset="0"/>
              </a:rPr>
              <a:t>?</a:t>
            </a:r>
            <a:endParaRPr lang="en-US" sz="4000" b="1" cap="small" dirty="0">
              <a:latin typeface="Arial" panose="020B0604020202020204" pitchFamily="34" charset="0"/>
            </a:endParaRPr>
          </a:p>
        </p:txBody>
      </p:sp>
      <p:sp>
        <p:nvSpPr>
          <p:cNvPr id="3" name="Content Placeholder 2"/>
          <p:cNvSpPr>
            <a:spLocks noGrp="1"/>
          </p:cNvSpPr>
          <p:nvPr>
            <p:ph idx="1"/>
          </p:nvPr>
        </p:nvSpPr>
        <p:spPr>
          <a:xfrm>
            <a:off x="457200" y="1600200"/>
            <a:ext cx="7924800" cy="4572000"/>
          </a:xfrm>
        </p:spPr>
        <p:txBody>
          <a:bodyPr>
            <a:normAutofit/>
          </a:bodyPr>
          <a:lstStyle/>
          <a:p>
            <a:pPr algn="just">
              <a:buNone/>
            </a:pPr>
            <a:r>
              <a:rPr lang="en-US" sz="2800" dirty="0">
                <a:latin typeface="Arial" panose="020B0604020202020204" pitchFamily="34" charset="0"/>
                <a:cs typeface="Arial" panose="020B0604020202020204" pitchFamily="34" charset="0"/>
              </a:rPr>
              <a:t>Under </a:t>
            </a:r>
            <a:r>
              <a:rPr lang="en-US" sz="2800" dirty="0" smtClean="0">
                <a:latin typeface="Arial" panose="020B0604020202020204" pitchFamily="34" charset="0"/>
                <a:cs typeface="Arial" panose="020B0604020202020204" pitchFamily="34" charset="0"/>
              </a:rPr>
              <a:t>Connecticut law, </a:t>
            </a:r>
            <a:r>
              <a:rPr lang="en-US" sz="2800" dirty="0">
                <a:latin typeface="Arial" panose="020B0604020202020204" pitchFamily="34" charset="0"/>
                <a:cs typeface="Arial" panose="020B0604020202020204" pitchFamily="34" charset="0"/>
              </a:rPr>
              <a:t>bullying is defined as:</a:t>
            </a:r>
          </a:p>
          <a:p>
            <a:pPr algn="just">
              <a:buNone/>
            </a:pPr>
            <a:r>
              <a:rPr lang="en-US" sz="2800" dirty="0">
                <a:latin typeface="Arial" panose="020B0604020202020204" pitchFamily="34" charset="0"/>
                <a:cs typeface="Arial" panose="020B0604020202020204" pitchFamily="34" charset="0"/>
              </a:rPr>
              <a:t>		</a:t>
            </a:r>
          </a:p>
          <a:p>
            <a:pPr algn="just">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A) the repeated use by one or more students of a written, oral </a:t>
            </a:r>
            <a:r>
              <a:rPr lang="en-US" sz="2800" dirty="0" smtClean="0">
                <a:latin typeface="Arial" panose="020B0604020202020204" pitchFamily="34" charset="0"/>
                <a:cs typeface="Arial" panose="020B0604020202020204" pitchFamily="34" charset="0"/>
              </a:rPr>
              <a:t>or </a:t>
            </a:r>
            <a:r>
              <a:rPr lang="en-US" sz="2800" dirty="0">
                <a:latin typeface="Arial" panose="020B0604020202020204" pitchFamily="34" charset="0"/>
                <a:cs typeface="Arial" panose="020B0604020202020204" pitchFamily="34" charset="0"/>
              </a:rPr>
              <a:t>electronic communication, such as </a:t>
            </a:r>
            <a:r>
              <a:rPr lang="en-US" sz="2800" dirty="0" err="1">
                <a:latin typeface="Arial" panose="020B0604020202020204" pitchFamily="34" charset="0"/>
                <a:cs typeface="Arial" panose="020B0604020202020204" pitchFamily="34" charset="0"/>
              </a:rPr>
              <a:t>cyberbullying</a:t>
            </a:r>
            <a:r>
              <a:rPr lang="en-US" sz="2800" dirty="0">
                <a:latin typeface="Arial" panose="020B0604020202020204" pitchFamily="34" charset="0"/>
                <a:cs typeface="Arial" panose="020B0604020202020204" pitchFamily="34" charset="0"/>
              </a:rPr>
              <a:t>; or</a:t>
            </a:r>
          </a:p>
          <a:p>
            <a:pPr algn="just">
              <a:buNone/>
            </a:pPr>
            <a:endParaRPr lang="en-US" sz="2800" dirty="0">
              <a:latin typeface="Arial" panose="020B0604020202020204" pitchFamily="34" charset="0"/>
              <a:cs typeface="Arial" panose="020B0604020202020204" pitchFamily="34" charset="0"/>
            </a:endParaRPr>
          </a:p>
          <a:p>
            <a:pPr algn="just">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B) a physical act or gesture by one or more students </a:t>
            </a:r>
            <a:r>
              <a:rPr lang="en-US" sz="2800" dirty="0" smtClean="0">
                <a:latin typeface="Arial" panose="020B0604020202020204" pitchFamily="34" charset="0"/>
                <a:cs typeface="Arial" panose="020B0604020202020204" pitchFamily="34" charset="0"/>
              </a:rPr>
              <a:t>repeatedly  directed </a:t>
            </a:r>
            <a:r>
              <a:rPr lang="en-US" sz="2800" dirty="0">
                <a:latin typeface="Arial" panose="020B0604020202020204" pitchFamily="34" charset="0"/>
                <a:cs typeface="Arial" panose="020B0604020202020204" pitchFamily="34" charset="0"/>
              </a:rPr>
              <a:t>at another student.</a:t>
            </a:r>
          </a:p>
          <a:p>
            <a:pPr algn="just">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42</a:t>
            </a:fld>
            <a:endParaRPr lang="en-US"/>
          </a:p>
        </p:txBody>
      </p:sp>
    </p:spTree>
    <p:extLst>
      <p:ext uri="{BB962C8B-B14F-4D97-AF65-F5344CB8AC3E}">
        <p14:creationId xmlns:p14="http://schemas.microsoft.com/office/powerpoint/2010/main" val="139619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small" dirty="0">
                <a:latin typeface="Arial" panose="020B0604020202020204" pitchFamily="34" charset="0"/>
              </a:rPr>
              <a:t>What is Cyberbullying?</a:t>
            </a:r>
            <a:endParaRPr lang="en-US" sz="4000" dirty="0"/>
          </a:p>
        </p:txBody>
      </p:sp>
      <p:sp>
        <p:nvSpPr>
          <p:cNvPr id="3" name="Content Placeholder 2"/>
          <p:cNvSpPr>
            <a:spLocks noGrp="1"/>
          </p:cNvSpPr>
          <p:nvPr>
            <p:ph idx="1"/>
          </p:nvPr>
        </p:nvSpPr>
        <p:spPr/>
        <p:txBody>
          <a:bodyPr/>
          <a:lstStyle/>
          <a:p>
            <a:pPr algn="just">
              <a:buNone/>
            </a:pPr>
            <a:r>
              <a:rPr lang="en-US" sz="2400" u="sng" dirty="0">
                <a:latin typeface="Arial" panose="020B0604020202020204" pitchFamily="34" charset="0"/>
                <a:cs typeface="Arial" panose="020B0604020202020204" pitchFamily="34" charset="0"/>
              </a:rPr>
              <a:t>That causes</a:t>
            </a:r>
            <a:r>
              <a:rPr lang="en-US" sz="2400" dirty="0">
                <a:latin typeface="Arial" panose="020B0604020202020204" pitchFamily="34" charset="0"/>
                <a:cs typeface="Arial" panose="020B0604020202020204" pitchFamily="34" charset="0"/>
              </a:rPr>
              <a:t>:</a:t>
            </a:r>
          </a:p>
          <a:p>
            <a:pPr algn="just">
              <a:buNone/>
            </a:pPr>
            <a:r>
              <a:rPr lang="en-US" sz="2400" dirty="0">
                <a:latin typeface="Arial" panose="020B0604020202020204" pitchFamily="34" charset="0"/>
                <a:cs typeface="Arial" panose="020B0604020202020204" pitchFamily="34" charset="0"/>
              </a:rPr>
              <a:t>	1.  Physical or emotional harm to the other student;</a:t>
            </a:r>
          </a:p>
          <a:p>
            <a:pPr algn="just">
              <a:buNone/>
            </a:pPr>
            <a:r>
              <a:rPr lang="en-US" sz="2400" dirty="0">
                <a:latin typeface="Arial" panose="020B0604020202020204" pitchFamily="34" charset="0"/>
                <a:cs typeface="Arial" panose="020B0604020202020204" pitchFamily="34" charset="0"/>
              </a:rPr>
              <a:t>	2.  Damage to the other student’s personal property;</a:t>
            </a:r>
          </a:p>
          <a:p>
            <a:pPr algn="just">
              <a:buNone/>
            </a:pPr>
            <a:r>
              <a:rPr lang="en-US" sz="2400" dirty="0">
                <a:latin typeface="Arial" panose="020B0604020202020204" pitchFamily="34" charset="0"/>
                <a:cs typeface="Arial" panose="020B0604020202020204" pitchFamily="34" charset="0"/>
              </a:rPr>
              <a:t>	3.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other student to experience a hostile school </a:t>
            </a:r>
            <a:r>
              <a:rPr lang="en-US" sz="2400" dirty="0" smtClean="0">
                <a:latin typeface="Arial" panose="020B0604020202020204" pitchFamily="34" charset="0"/>
                <a:cs typeface="Arial" panose="020B0604020202020204" pitchFamily="34" charset="0"/>
              </a:rPr>
              <a:t>environment</a:t>
            </a:r>
            <a:r>
              <a:rPr lang="en-US" sz="2400" dirty="0">
                <a:latin typeface="Arial" panose="020B0604020202020204" pitchFamily="34" charset="0"/>
                <a:cs typeface="Arial" panose="020B0604020202020204" pitchFamily="34" charset="0"/>
              </a:rPr>
              <a:t>;</a:t>
            </a:r>
          </a:p>
          <a:p>
            <a:pPr algn="just">
              <a:buNone/>
            </a:pPr>
            <a:r>
              <a:rPr lang="en-US" sz="2400" dirty="0">
                <a:latin typeface="Arial" panose="020B0604020202020204" pitchFamily="34" charset="0"/>
                <a:cs typeface="Arial" panose="020B0604020202020204" pitchFamily="34" charset="0"/>
              </a:rPr>
              <a:t>	4.  An infringement on the other student’s right to attend school;</a:t>
            </a:r>
          </a:p>
          <a:p>
            <a:pPr algn="just">
              <a:buNone/>
            </a:pPr>
            <a:r>
              <a:rPr lang="en-US" sz="2400" dirty="0">
                <a:latin typeface="Arial" panose="020B0604020202020204" pitchFamily="34" charset="0"/>
                <a:cs typeface="Arial" panose="020B0604020202020204" pitchFamily="34" charset="0"/>
              </a:rPr>
              <a:t>	5.  Substantial disruption of the educational process or the orderly operation of the school. </a:t>
            </a:r>
          </a:p>
          <a:p>
            <a:endParaRPr lang="en-US" dirty="0"/>
          </a:p>
        </p:txBody>
      </p:sp>
      <p:sp>
        <p:nvSpPr>
          <p:cNvPr id="4" name="Footer Placeholder 3"/>
          <p:cNvSpPr>
            <a:spLocks noGrp="1"/>
          </p:cNvSpPr>
          <p:nvPr>
            <p:ph type="ftr" sz="quarter" idx="11"/>
          </p:nvPr>
        </p:nvSpPr>
        <p:spPr/>
        <p:txBody>
          <a:bodyPr/>
          <a:lstStyle/>
          <a:p>
            <a:r>
              <a:rPr lang="en-US" dirty="0" smtClean="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43</a:t>
            </a:fld>
            <a:endParaRPr lang="en-US"/>
          </a:p>
        </p:txBody>
      </p:sp>
    </p:spTree>
    <p:extLst>
      <p:ext uri="{BB962C8B-B14F-4D97-AF65-F5344CB8AC3E}">
        <p14:creationId xmlns:p14="http://schemas.microsoft.com/office/powerpoint/2010/main" val="327059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cap="small" dirty="0" smtClean="0">
                <a:latin typeface="Arial" panose="020B0604020202020204" pitchFamily="34" charset="0"/>
                <a:cs typeface="Arial" panose="020B0604020202020204" pitchFamily="34" charset="0"/>
              </a:rPr>
              <a:t>An Act Concerning the Unlawful Dissemination of an Intimate </a:t>
            </a:r>
            <a:br>
              <a:rPr lang="en-US" sz="2800" b="1" cap="small" dirty="0" smtClean="0">
                <a:latin typeface="Arial" panose="020B0604020202020204" pitchFamily="34" charset="0"/>
                <a:cs typeface="Arial" panose="020B0604020202020204" pitchFamily="34" charset="0"/>
              </a:rPr>
            </a:br>
            <a:r>
              <a:rPr lang="en-US" sz="2800" b="1" cap="small" dirty="0" smtClean="0">
                <a:latin typeface="Arial" panose="020B0604020202020204" pitchFamily="34" charset="0"/>
                <a:cs typeface="Arial" panose="020B0604020202020204" pitchFamily="34" charset="0"/>
              </a:rPr>
              <a:t>Image</a:t>
            </a:r>
            <a:endParaRPr lang="en-US" sz="2800" b="1" cap="small"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685800" y="1600200"/>
            <a:ext cx="3733800" cy="4343400"/>
          </a:xfrm>
        </p:spPr>
        <p:txBody>
          <a:bodyPr>
            <a:normAutofit/>
          </a:bodyPr>
          <a:lstStyle/>
          <a:p>
            <a:pPr algn="just">
              <a:buFont typeface="Arial" pitchFamily="34" charset="0"/>
              <a:buChar char="•"/>
            </a:pPr>
            <a:r>
              <a:rPr lang="en-US" dirty="0" smtClean="0">
                <a:latin typeface="Arial" panose="020B0604020202020204" pitchFamily="34" charset="0"/>
                <a:cs typeface="Arial" panose="020B0604020202020204" pitchFamily="34" charset="0"/>
              </a:rPr>
              <a:t>In October 2015, Connecticut criminalized what </a:t>
            </a:r>
            <a:r>
              <a:rPr lang="en-US" dirty="0">
                <a:latin typeface="Arial" panose="020B0604020202020204" pitchFamily="34" charset="0"/>
                <a:cs typeface="Arial" panose="020B0604020202020204" pitchFamily="34" charset="0"/>
              </a:rPr>
              <a:t>some have referred to as “revenge porn</a:t>
            </a:r>
            <a:r>
              <a:rPr lang="en-US" dirty="0" smtClean="0">
                <a:latin typeface="Arial" panose="020B0604020202020204" pitchFamily="34" charset="0"/>
                <a:cs typeface="Arial" panose="020B0604020202020204" pitchFamily="34" charset="0"/>
              </a:rPr>
              <a:t>” (the dissemination of a consensual nude or explicit image beyond the intended recipient) by making it </a:t>
            </a:r>
            <a:r>
              <a:rPr lang="en-US" dirty="0">
                <a:latin typeface="Arial" panose="020B0604020202020204" pitchFamily="34" charset="0"/>
                <a:cs typeface="Arial" panose="020B0604020202020204" pitchFamily="34" charset="0"/>
              </a:rPr>
              <a:t>a class A misdemeanor punishable by up to one year in prison, a fine of up to $2,000, or both</a:t>
            </a:r>
            <a:r>
              <a:rPr lang="en-US" dirty="0" smtClean="0">
                <a:latin typeface="Arial" panose="020B0604020202020204" pitchFamily="34" charset="0"/>
                <a:cs typeface="Arial" panose="020B0604020202020204" pitchFamily="34" charset="0"/>
              </a:rPr>
              <a:t>.</a:t>
            </a:r>
          </a:p>
          <a:p>
            <a:pPr algn="just">
              <a:buFont typeface="Arial" pitchFamily="34" charset="0"/>
              <a:buChar char="•"/>
            </a:pPr>
            <a:r>
              <a:rPr lang="en-US" dirty="0" smtClean="0">
                <a:latin typeface="Arial" panose="020B0604020202020204" pitchFamily="34" charset="0"/>
                <a:cs typeface="Arial" panose="020B0604020202020204" pitchFamily="34" charset="0"/>
              </a:rPr>
              <a:t>General Statutes </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53a-189c</a:t>
            </a:r>
            <a:r>
              <a:rPr lang="en-US" dirty="0">
                <a:latin typeface="Arial" panose="020B0604020202020204" pitchFamily="34" charset="0"/>
                <a:cs typeface="Arial" panose="020B0604020202020204" pitchFamily="34" charset="0"/>
              </a:rPr>
              <a:t>.</a:t>
            </a:r>
            <a:endParaRPr lang="en-US" dirty="0">
              <a:effectLst/>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2209800"/>
            <a:ext cx="3640929" cy="3048000"/>
          </a:xfrm>
        </p:spPr>
      </p:pic>
      <p:sp>
        <p:nvSpPr>
          <p:cNvPr id="3" name="Footer Placeholder 2"/>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4" name="Slide Number Placeholder 3"/>
          <p:cNvSpPr>
            <a:spLocks noGrp="1"/>
          </p:cNvSpPr>
          <p:nvPr>
            <p:ph type="sldNum" sz="quarter" idx="12"/>
          </p:nvPr>
        </p:nvSpPr>
        <p:spPr/>
        <p:txBody>
          <a:bodyPr/>
          <a:lstStyle/>
          <a:p>
            <a:fld id="{080DD68C-5486-4B9A-B844-882072ED2919}" type="slidenum">
              <a:rPr lang="en-US" smtClean="0"/>
              <a:t>44</a:t>
            </a:fld>
            <a:endParaRPr lang="en-US"/>
          </a:p>
        </p:txBody>
      </p:sp>
    </p:spTree>
    <p:extLst>
      <p:ext uri="{BB962C8B-B14F-4D97-AF65-F5344CB8AC3E}">
        <p14:creationId xmlns:p14="http://schemas.microsoft.com/office/powerpoint/2010/main" val="182412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248400" cy="1028834"/>
          </a:xfrm>
        </p:spPr>
        <p:txBody>
          <a:bodyPr>
            <a:normAutofit fontScale="90000"/>
          </a:bodyPr>
          <a:lstStyle/>
          <a:p>
            <a:r>
              <a:rPr lang="en-US" sz="4000" b="1" cap="small" dirty="0" smtClean="0">
                <a:latin typeface="Arial" panose="020B0604020202020204" pitchFamily="34" charset="0"/>
              </a:rPr>
              <a:t>Disciplining </a:t>
            </a:r>
            <a:r>
              <a:rPr lang="en-US" sz="4000" b="1" cap="small" dirty="0" smtClean="0">
                <a:latin typeface="Arial" panose="020B0604020202020204" pitchFamily="34" charset="0"/>
              </a:rPr>
              <a:t>Students For </a:t>
            </a:r>
            <a:r>
              <a:rPr lang="en-US" sz="4000" b="1" cap="small" dirty="0" smtClean="0">
                <a:latin typeface="Arial" panose="020B0604020202020204" pitchFamily="34" charset="0"/>
              </a:rPr>
              <a:t>Off </a:t>
            </a:r>
            <a:r>
              <a:rPr lang="en-US" sz="4000" b="1" cap="small" dirty="0" smtClean="0">
                <a:latin typeface="Arial" panose="020B0604020202020204" pitchFamily="34" charset="0"/>
              </a:rPr>
              <a:t>Campus Conduct</a:t>
            </a:r>
            <a:r>
              <a:rPr lang="en-US" sz="4400" b="1" cap="small" dirty="0" smtClean="0">
                <a:latin typeface="Arial" panose="020B0604020202020204" pitchFamily="34" charset="0"/>
              </a:rPr>
              <a:t> </a:t>
            </a:r>
            <a:endParaRPr lang="en-US" sz="4400" b="1" cap="small" dirty="0">
              <a:latin typeface="Arial" panose="020B0604020202020204" pitchFamily="34" charset="0"/>
            </a:endParaRPr>
          </a:p>
        </p:txBody>
      </p:sp>
      <p:sp>
        <p:nvSpPr>
          <p:cNvPr id="3" name="Content Placeholder 2"/>
          <p:cNvSpPr>
            <a:spLocks noGrp="1"/>
          </p:cNvSpPr>
          <p:nvPr>
            <p:ph idx="1"/>
          </p:nvPr>
        </p:nvSpPr>
        <p:spPr>
          <a:xfrm>
            <a:off x="381000" y="1600200"/>
            <a:ext cx="8001000" cy="4572000"/>
          </a:xfrm>
        </p:spPr>
        <p:txBody>
          <a:bodyPr>
            <a:normAutofit/>
          </a:bodyPr>
          <a:lstStyle/>
          <a:p>
            <a:pPr algn="just">
              <a:buFont typeface="Arial" pitchFamily="34" charset="0"/>
              <a:buChar char="•"/>
            </a:pPr>
            <a:r>
              <a:rPr lang="en-US" sz="2400" dirty="0" smtClean="0">
                <a:latin typeface="Arial" panose="020B0604020202020204" pitchFamily="34" charset="0"/>
                <a:cs typeface="Arial" panose="020B0604020202020204" pitchFamily="34" charset="0"/>
              </a:rPr>
              <a:t>Section 10-233d of the Connecticut General Statutes permits a </a:t>
            </a:r>
            <a:r>
              <a:rPr lang="en-US" sz="2400" dirty="0">
                <a:latin typeface="Arial" panose="020B0604020202020204" pitchFamily="34" charset="0"/>
                <a:cs typeface="Arial" panose="020B0604020202020204" pitchFamily="34" charset="0"/>
              </a:rPr>
              <a:t>school board to expel a student for out-of-school conduct if the conduct both (1) is “seriously disruptive of the educational process” </a:t>
            </a:r>
            <a:r>
              <a:rPr lang="en-US" sz="2800" b="1" dirty="0">
                <a:solidFill>
                  <a:srgbClr val="00B050"/>
                </a:solidFill>
                <a:latin typeface="Arial" panose="020B0604020202020204" pitchFamily="34" charset="0"/>
                <a:cs typeface="Arial" panose="020B0604020202020204" pitchFamily="34" charset="0"/>
              </a:rPr>
              <a:t>and</a:t>
            </a:r>
            <a:r>
              <a:rPr lang="en-US" sz="2400" dirty="0">
                <a:latin typeface="Arial" panose="020B0604020202020204" pitchFamily="34" charset="0"/>
                <a:cs typeface="Arial" panose="020B0604020202020204" pitchFamily="34" charset="0"/>
              </a:rPr>
              <a:t> (2) violates a publicized school board policy. In deciding whether conduct seriously disrupts the educational process, the law allows a board to consider whether, among other things, (1) the incident happened close to a school; (2) other students from the school or a gang were involved; (3) the conduct involved violence, threats of violence, or illegal use of weapons; (4) injuries occurred; or (5) alcohol was </a:t>
            </a:r>
            <a:r>
              <a:rPr lang="en-US" sz="2400" dirty="0" smtClean="0">
                <a:latin typeface="Arial" panose="020B0604020202020204" pitchFamily="34" charset="0"/>
                <a:cs typeface="Arial" panose="020B0604020202020204" pitchFamily="34" charset="0"/>
              </a:rPr>
              <a:t>used.</a:t>
            </a:r>
            <a:endParaRPr lang="en-US" sz="2400" dirty="0">
              <a:latin typeface="Arial" panose="020B0604020202020204" pitchFamily="34" charset="0"/>
              <a:cs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45</a:t>
            </a:fld>
            <a:endParaRPr lang="en-US"/>
          </a:p>
        </p:txBody>
      </p:sp>
    </p:spTree>
    <p:extLst>
      <p:ext uri="{BB962C8B-B14F-4D97-AF65-F5344CB8AC3E}">
        <p14:creationId xmlns:p14="http://schemas.microsoft.com/office/powerpoint/2010/main" val="198856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small" dirty="0">
                <a:latin typeface="Arial" panose="020B0604020202020204" pitchFamily="34" charset="0"/>
              </a:rPr>
              <a:t>Disciplining Students For Off Campus Conduct </a:t>
            </a:r>
            <a:endParaRPr lang="en-US" sz="3600" dirty="0"/>
          </a:p>
        </p:txBody>
      </p:sp>
      <p:sp>
        <p:nvSpPr>
          <p:cNvPr id="3" name="Content Placeholder 2"/>
          <p:cNvSpPr>
            <a:spLocks noGrp="1"/>
          </p:cNvSpPr>
          <p:nvPr>
            <p:ph idx="1"/>
          </p:nvPr>
        </p:nvSpPr>
        <p:spPr/>
        <p:txBody>
          <a:bodyPr/>
          <a:lstStyle/>
          <a:p>
            <a:pPr algn="just"/>
            <a:r>
              <a:rPr lang="en-US" sz="2400" dirty="0" smtClean="0"/>
              <a:t>The United States Court of Appeals for the Second Circuit has held:</a:t>
            </a:r>
          </a:p>
          <a:p>
            <a:pPr algn="just"/>
            <a:endParaRPr lang="en-US" sz="2400" dirty="0" smtClean="0"/>
          </a:p>
          <a:p>
            <a:pPr algn="just"/>
            <a:r>
              <a:rPr lang="en-US" sz="2800" dirty="0"/>
              <a:t> </a:t>
            </a:r>
            <a:r>
              <a:rPr lang="en-US" sz="2800" dirty="0" smtClean="0"/>
              <a:t>“[A] </a:t>
            </a:r>
            <a:r>
              <a:rPr lang="en-US" sz="2800" dirty="0"/>
              <a:t>student may be disciplined for expressive conduct, even conduct occurring off school grounds, when this conduct </a:t>
            </a:r>
            <a:r>
              <a:rPr lang="en-US" sz="2800" dirty="0" smtClean="0"/>
              <a:t>‘would </a:t>
            </a:r>
            <a:r>
              <a:rPr lang="en-US" sz="2800" dirty="0"/>
              <a:t>foreseeably create a risk of substantial disruption within the school environment</a:t>
            </a:r>
            <a:r>
              <a:rPr lang="en-US" sz="2800" dirty="0" smtClean="0"/>
              <a:t>,’ </a:t>
            </a:r>
            <a:r>
              <a:rPr lang="en-US" sz="2800" dirty="0"/>
              <a:t>at least when it was similarly foreseeable that the off-campus expression might also reach </a:t>
            </a:r>
            <a:r>
              <a:rPr lang="en-US" sz="2800" dirty="0" smtClean="0"/>
              <a:t>campus.”</a:t>
            </a:r>
          </a:p>
        </p:txBody>
      </p:sp>
      <p:sp>
        <p:nvSpPr>
          <p:cNvPr id="4" name="Footer Placeholder 3"/>
          <p:cNvSpPr>
            <a:spLocks noGrp="1"/>
          </p:cNvSpPr>
          <p:nvPr>
            <p:ph type="ftr" sz="quarter" idx="11"/>
          </p:nvPr>
        </p:nvSpPr>
        <p:spPr/>
        <p:txBody>
          <a:bodyPr/>
          <a:lstStyle/>
          <a:p>
            <a:r>
              <a:rPr lang="en-US" smtClean="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46</a:t>
            </a:fld>
            <a:endParaRPr lang="en-US"/>
          </a:p>
        </p:txBody>
      </p:sp>
    </p:spTree>
    <p:extLst>
      <p:ext uri="{BB962C8B-B14F-4D97-AF65-F5344CB8AC3E}">
        <p14:creationId xmlns:p14="http://schemas.microsoft.com/office/powerpoint/2010/main" val="233916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small" dirty="0">
                <a:latin typeface="Arial" panose="020B0604020202020204" pitchFamily="34" charset="0"/>
              </a:rPr>
              <a:t>Disciplining Students For Off Campus Conduct </a:t>
            </a:r>
            <a:endParaRPr lang="en-US" dirty="0"/>
          </a:p>
        </p:txBody>
      </p:sp>
      <p:sp>
        <p:nvSpPr>
          <p:cNvPr id="3" name="Content Placeholder 2"/>
          <p:cNvSpPr>
            <a:spLocks noGrp="1"/>
          </p:cNvSpPr>
          <p:nvPr>
            <p:ph idx="1"/>
          </p:nvPr>
        </p:nvSpPr>
        <p:spPr/>
        <p:txBody>
          <a:bodyPr/>
          <a:lstStyle/>
          <a:p>
            <a:pPr algn="just"/>
            <a:r>
              <a:rPr lang="en-US" sz="2800" dirty="0" smtClean="0"/>
              <a:t>The Second Circuit further held:</a:t>
            </a:r>
          </a:p>
          <a:p>
            <a:pPr algn="just"/>
            <a:endParaRPr lang="en-US" dirty="0"/>
          </a:p>
          <a:p>
            <a:pPr algn="just"/>
            <a:r>
              <a:rPr lang="en-US" sz="3200" dirty="0" smtClean="0"/>
              <a:t>“[O]</a:t>
            </a:r>
            <a:r>
              <a:rPr lang="en-US" sz="3200" dirty="0" err="1" smtClean="0"/>
              <a:t>ff</a:t>
            </a:r>
            <a:r>
              <a:rPr lang="en-US" sz="3200" dirty="0" smtClean="0"/>
              <a:t>-campus </a:t>
            </a:r>
            <a:r>
              <a:rPr lang="en-US" sz="3200" dirty="0"/>
              <a:t>conduct of this sort </a:t>
            </a:r>
            <a:r>
              <a:rPr lang="en-US" sz="3200" dirty="0" smtClean="0"/>
              <a:t>‘can </a:t>
            </a:r>
            <a:r>
              <a:rPr lang="en-US" sz="3200" dirty="0"/>
              <a:t>create a foreseeable risk of substantial disruption within a </a:t>
            </a:r>
            <a:r>
              <a:rPr lang="en-US" sz="3200" dirty="0" smtClean="0"/>
              <a:t>school’ </a:t>
            </a:r>
            <a:r>
              <a:rPr lang="en-US" sz="3200" dirty="0"/>
              <a:t>and that, in such circumstances, its off-campus character does not necessarily insulate the student from school discipline</a:t>
            </a:r>
            <a:r>
              <a:rPr lang="en-US" sz="3200" dirty="0" smtClean="0"/>
              <a:t>.” </a:t>
            </a:r>
            <a:endParaRPr lang="en-US" sz="3200" dirty="0"/>
          </a:p>
          <a:p>
            <a:endParaRPr lang="en-US" sz="3200" dirty="0"/>
          </a:p>
        </p:txBody>
      </p:sp>
      <p:sp>
        <p:nvSpPr>
          <p:cNvPr id="4" name="Footer Placeholder 3"/>
          <p:cNvSpPr>
            <a:spLocks noGrp="1"/>
          </p:cNvSpPr>
          <p:nvPr>
            <p:ph type="ftr" sz="quarter" idx="11"/>
          </p:nvPr>
        </p:nvSpPr>
        <p:spPr/>
        <p:txBody>
          <a:bodyPr/>
          <a:lstStyle/>
          <a:p>
            <a:r>
              <a:rPr lang="en-US" dirty="0" smtClean="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47</a:t>
            </a:fld>
            <a:endParaRPr lang="en-US"/>
          </a:p>
        </p:txBody>
      </p:sp>
    </p:spTree>
    <p:extLst>
      <p:ext uri="{BB962C8B-B14F-4D97-AF65-F5344CB8AC3E}">
        <p14:creationId xmlns:p14="http://schemas.microsoft.com/office/powerpoint/2010/main" val="37357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small" dirty="0" smtClean="0">
                <a:latin typeface="+mn-lt"/>
              </a:rPr>
              <a:t>When in </a:t>
            </a:r>
            <a:r>
              <a:rPr lang="en-US" b="1" cap="small" dirty="0" smtClean="0">
                <a:latin typeface="+mn-lt"/>
              </a:rPr>
              <a:t>Doubt – </a:t>
            </a:r>
            <a:r>
              <a:rPr lang="en-US" b="1" cap="small" dirty="0" smtClean="0">
                <a:latin typeface="+mn-lt"/>
              </a:rPr>
              <a:t>Consult With Your Legal Counsel!!!</a:t>
            </a:r>
            <a:endParaRPr lang="en-US" cap="small" dirty="0">
              <a:latin typeface="+mn-lt"/>
            </a:endParaRPr>
          </a:p>
        </p:txBody>
      </p:sp>
      <p:sp>
        <p:nvSpPr>
          <p:cNvPr id="3" name="Content Placeholder 2"/>
          <p:cNvSpPr>
            <a:spLocks noGrp="1"/>
          </p:cNvSpPr>
          <p:nvPr>
            <p:ph idx="1"/>
          </p:nvPr>
        </p:nvSpPr>
        <p:spPr/>
        <p:txBody>
          <a:bodyPr>
            <a:normAutofit/>
          </a:bodyPr>
          <a:lstStyle/>
          <a:p>
            <a:pPr marL="0" indent="0" algn="ctr">
              <a:spcBef>
                <a:spcPts val="0"/>
              </a:spcBef>
              <a:buNone/>
            </a:pPr>
            <a:endParaRPr lang="en-US" sz="2800" b="1" dirty="0" smtClean="0"/>
          </a:p>
          <a:p>
            <a:pPr marL="0" indent="0" algn="ctr">
              <a:spcBef>
                <a:spcPts val="0"/>
              </a:spcBef>
              <a:buNone/>
            </a:pPr>
            <a:r>
              <a:rPr lang="en-US" sz="2800" b="1" dirty="0" smtClean="0"/>
              <a:t>MICHAEL </a:t>
            </a:r>
            <a:r>
              <a:rPr lang="en-US" sz="2800" b="1" dirty="0"/>
              <a:t>P. MCKEON, ESQ.</a:t>
            </a:r>
            <a:endParaRPr lang="en-US" sz="2800" dirty="0"/>
          </a:p>
          <a:p>
            <a:pPr marL="0" indent="0" algn="ctr">
              <a:spcBef>
                <a:spcPts val="0"/>
              </a:spcBef>
              <a:buNone/>
            </a:pPr>
            <a:r>
              <a:rPr lang="en-US" sz="2800" b="1" dirty="0"/>
              <a:t>PULLMAN &amp; COMLEY, LLC</a:t>
            </a:r>
            <a:endParaRPr lang="en-US" sz="2800" dirty="0"/>
          </a:p>
          <a:p>
            <a:pPr marL="0" indent="0" algn="ctr">
              <a:spcBef>
                <a:spcPts val="0"/>
              </a:spcBef>
              <a:buNone/>
            </a:pPr>
            <a:r>
              <a:rPr lang="en-US" sz="2800" b="1" dirty="0"/>
              <a:t>90 STATE HOUSE SQUARE</a:t>
            </a:r>
            <a:endParaRPr lang="en-US" sz="2800" dirty="0"/>
          </a:p>
          <a:p>
            <a:pPr marL="0" indent="0" algn="ctr">
              <a:spcBef>
                <a:spcPts val="0"/>
              </a:spcBef>
              <a:buNone/>
            </a:pPr>
            <a:r>
              <a:rPr lang="en-US" sz="2800" b="1" dirty="0"/>
              <a:t>HARTFORD, CONNECTICUT  06103</a:t>
            </a:r>
            <a:endParaRPr lang="en-US" sz="2800" dirty="0"/>
          </a:p>
          <a:p>
            <a:pPr marL="0" indent="0" algn="ctr">
              <a:spcBef>
                <a:spcPts val="0"/>
              </a:spcBef>
              <a:buNone/>
            </a:pPr>
            <a:r>
              <a:rPr lang="en-US" sz="2800" b="1" dirty="0"/>
              <a:t>TELEPHONE:  (860) </a:t>
            </a:r>
            <a:r>
              <a:rPr lang="en-US" sz="2800" b="1" dirty="0" smtClean="0"/>
              <a:t>424-4386</a:t>
            </a:r>
          </a:p>
          <a:p>
            <a:pPr marL="0" indent="0" algn="ctr">
              <a:spcBef>
                <a:spcPts val="0"/>
              </a:spcBef>
              <a:buNone/>
            </a:pPr>
            <a:r>
              <a:rPr lang="en-US" sz="2800" b="1" dirty="0" smtClean="0"/>
              <a:t>mmckeon@pullcom.com</a:t>
            </a:r>
            <a:endParaRPr lang="en-US" sz="2800" dirty="0"/>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48</a:t>
            </a:fld>
            <a:endParaRPr lang="en-US" dirty="0"/>
          </a:p>
        </p:txBody>
      </p:sp>
    </p:spTree>
    <p:extLst>
      <p:ext uri="{BB962C8B-B14F-4D97-AF65-F5344CB8AC3E}">
        <p14:creationId xmlns:p14="http://schemas.microsoft.com/office/powerpoint/2010/main" val="85352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73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small" dirty="0" smtClean="0">
                <a:latin typeface="Arial" panose="020B0604020202020204" pitchFamily="34" charset="0"/>
                <a:cs typeface="Arial" panose="020B0604020202020204" pitchFamily="34" charset="0"/>
              </a:rPr>
              <a:t>Child </a:t>
            </a:r>
            <a:r>
              <a:rPr lang="en-US" sz="4800" b="1" cap="small" dirty="0" smtClean="0">
                <a:latin typeface="Arial" panose="020B0604020202020204" pitchFamily="34" charset="0"/>
                <a:cs typeface="Arial" panose="020B0604020202020204" pitchFamily="34" charset="0"/>
              </a:rPr>
              <a:t>Pornography</a:t>
            </a:r>
            <a:endParaRPr lang="en-US" sz="4800" b="1" cap="small"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905000"/>
            <a:ext cx="5791200" cy="3603812"/>
          </a:xfrm>
        </p:spPr>
        <p:txBody>
          <a:bodyPr/>
          <a:lstStyle/>
          <a:p>
            <a:pPr algn="just">
              <a:buFont typeface="Arial" pitchFamily="34" charset="0"/>
              <a:buChar char="•"/>
            </a:pPr>
            <a:r>
              <a:rPr lang="en-US" sz="2800" dirty="0" smtClean="0">
                <a:latin typeface="Century" pitchFamily="18" charset="0"/>
              </a:rPr>
              <a:t>Child pornography is outlawed everywhere in the United States.</a:t>
            </a:r>
          </a:p>
          <a:p>
            <a:pPr algn="just">
              <a:buFont typeface="Arial" pitchFamily="34" charset="0"/>
              <a:buChar char="•"/>
            </a:pPr>
            <a:r>
              <a:rPr lang="en-US" sz="2800" dirty="0" smtClean="0">
                <a:latin typeface="Century" pitchFamily="18" charset="0"/>
              </a:rPr>
              <a:t>The laws often encompass </a:t>
            </a:r>
            <a:r>
              <a:rPr lang="en-US" sz="2800" b="1" dirty="0" smtClean="0">
                <a:solidFill>
                  <a:srgbClr val="FF0000"/>
                </a:solidFill>
                <a:latin typeface="Century" pitchFamily="18" charset="0"/>
              </a:rPr>
              <a:t>creation, possession and distribution</a:t>
            </a:r>
            <a:r>
              <a:rPr lang="en-US" sz="2800" dirty="0" smtClean="0">
                <a:latin typeface="Century" pitchFamily="18" charset="0"/>
              </a:rPr>
              <a:t>. </a:t>
            </a:r>
            <a:endParaRPr lang="en-US" sz="2800" dirty="0" smtClean="0"/>
          </a:p>
          <a:p>
            <a:endParaRPr lang="en-US" dirty="0"/>
          </a:p>
        </p:txBody>
      </p:sp>
      <p:sp>
        <p:nvSpPr>
          <p:cNvPr id="4" name="Footer Placeholder 3"/>
          <p:cNvSpPr>
            <a:spLocks noGrp="1"/>
          </p:cNvSpPr>
          <p:nvPr>
            <p:ph type="ftr" sz="quarter" idx="11"/>
          </p:nvPr>
        </p:nvSpPr>
        <p:spPr/>
        <p:txBody>
          <a:bodyPr/>
          <a:lstStyle/>
          <a:p>
            <a:r>
              <a:rPr lang="en-US" dirty="0"/>
              <a:t>© 2018 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5</a:t>
            </a:fld>
            <a:endParaRPr lang="en-US"/>
          </a:p>
        </p:txBody>
      </p:sp>
      <p:pic>
        <p:nvPicPr>
          <p:cNvPr id="1026" name="Picture 2" descr="C:\Users\mintern\AppData\Local\Microsoft\Windows\Temporary Internet Files\Content.IE5\17C8RVFR\MC9002339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1399" y="3657600"/>
            <a:ext cx="2301601" cy="249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12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small" dirty="0">
                <a:latin typeface="Arial" panose="020B0604020202020204" pitchFamily="34" charset="0"/>
                <a:cs typeface="Arial" panose="020B0604020202020204" pitchFamily="34" charset="0"/>
              </a:rPr>
              <a:t>Child Pornography</a:t>
            </a:r>
            <a:endParaRPr lang="en-US" sz="4800" dirty="0">
              <a:latin typeface="Century" pitchFamily="18" charset="0"/>
            </a:endParaRPr>
          </a:p>
        </p:txBody>
      </p:sp>
      <p:sp>
        <p:nvSpPr>
          <p:cNvPr id="3" name="Content Placeholder 2"/>
          <p:cNvSpPr>
            <a:spLocks noGrp="1"/>
          </p:cNvSpPr>
          <p:nvPr>
            <p:ph idx="1"/>
          </p:nvPr>
        </p:nvSpPr>
        <p:spPr>
          <a:xfrm>
            <a:off x="762000" y="1725676"/>
            <a:ext cx="6858000" cy="3603812"/>
          </a:xfrm>
        </p:spPr>
        <p:txBody>
          <a:bodyPr>
            <a:noAutofit/>
          </a:bodyPr>
          <a:lstStyle/>
          <a:p>
            <a:pPr algn="just">
              <a:buFont typeface="Arial" pitchFamily="34" charset="0"/>
              <a:buChar char="•"/>
            </a:pPr>
            <a:r>
              <a:rPr lang="en-US" sz="2800" dirty="0" smtClean="0">
                <a:latin typeface="Arial" panose="020B0604020202020204" pitchFamily="34" charset="0"/>
                <a:cs typeface="Arial" panose="020B0604020202020204" pitchFamily="34" charset="0"/>
              </a:rPr>
              <a:t>Because traditional child pornography statutes predate the sexting phenomenon, many of them do not create an exception for self-exploitation or sexting. </a:t>
            </a:r>
          </a:p>
          <a:p>
            <a:pPr algn="just">
              <a:buFont typeface="Arial" pitchFamily="34" charset="0"/>
              <a:buChar char="•"/>
            </a:pPr>
            <a:r>
              <a:rPr lang="en-US" sz="2800" dirty="0" smtClean="0">
                <a:latin typeface="Arial" panose="020B0604020202020204" pitchFamily="34" charset="0"/>
                <a:cs typeface="Arial" panose="020B0604020202020204" pitchFamily="34" charset="0"/>
              </a:rPr>
              <a:t>In many states, if a teenage girl takes a sexually explicit photograph of herself and texts it to her teenage boyfriend, both parties could be held </a:t>
            </a:r>
            <a:r>
              <a:rPr lang="en-US" sz="2800" b="1" i="1" dirty="0" smtClean="0">
                <a:solidFill>
                  <a:srgbClr val="0070C0"/>
                </a:solidFill>
                <a:latin typeface="Arial" panose="020B0604020202020204" pitchFamily="34" charset="0"/>
                <a:cs typeface="Arial" panose="020B0604020202020204" pitchFamily="34" charset="0"/>
              </a:rPr>
              <a:t>criminally liable</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6</a:t>
            </a:fld>
            <a:endParaRPr lang="en-US"/>
          </a:p>
        </p:txBody>
      </p:sp>
    </p:spTree>
    <p:extLst>
      <p:ext uri="{BB962C8B-B14F-4D97-AF65-F5344CB8AC3E}">
        <p14:creationId xmlns:p14="http://schemas.microsoft.com/office/powerpoint/2010/main" val="63872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small" dirty="0" smtClean="0">
                <a:latin typeface="+mn-lt"/>
              </a:rPr>
              <a:t>Federal Statutes</a:t>
            </a:r>
            <a:endParaRPr lang="en-US" sz="4800" b="1" cap="small" dirty="0">
              <a:latin typeface="+mn-lt"/>
            </a:endParaRPr>
          </a:p>
        </p:txBody>
      </p:sp>
      <p:sp>
        <p:nvSpPr>
          <p:cNvPr id="3" name="Content Placeholder 2"/>
          <p:cNvSpPr>
            <a:spLocks noGrp="1"/>
          </p:cNvSpPr>
          <p:nvPr>
            <p:ph idx="1"/>
          </p:nvPr>
        </p:nvSpPr>
        <p:spPr>
          <a:xfrm>
            <a:off x="609600" y="1676400"/>
            <a:ext cx="6499860" cy="4038600"/>
          </a:xfrm>
        </p:spPr>
        <p:txBody>
          <a:bodyPr>
            <a:normAutofit/>
          </a:bodyPr>
          <a:lstStyle/>
          <a:p>
            <a:pPr algn="just">
              <a:buFont typeface="Arial" pitchFamily="34" charset="0"/>
              <a:buChar char="•"/>
            </a:pPr>
            <a:r>
              <a:rPr lang="en-US" sz="2400" dirty="0" smtClean="0">
                <a:latin typeface="Arial" panose="020B0604020202020204" pitchFamily="34" charset="0"/>
                <a:cs typeface="Arial" panose="020B0604020202020204" pitchFamily="34" charset="0"/>
              </a:rPr>
              <a:t>18 </a:t>
            </a:r>
            <a:r>
              <a:rPr lang="en-US" sz="2400" dirty="0" err="1" smtClean="0">
                <a:latin typeface="Arial" panose="020B0604020202020204" pitchFamily="34" charset="0"/>
                <a:cs typeface="Arial" panose="020B0604020202020204" pitchFamily="34" charset="0"/>
              </a:rPr>
              <a:t>U.S.C</a:t>
            </a:r>
            <a:r>
              <a:rPr lang="en-US" sz="2400" dirty="0" smtClean="0">
                <a:latin typeface="Arial" panose="020B0604020202020204" pitchFamily="34" charset="0"/>
                <a:cs typeface="Arial" panose="020B0604020202020204" pitchFamily="34" charset="0"/>
              </a:rPr>
              <a:t>. 2252 prohibits the production, distribution, reception, and possession of an image of child pornography.</a:t>
            </a:r>
          </a:p>
          <a:p>
            <a:pPr algn="just">
              <a:buFont typeface="Arial" pitchFamily="34" charset="0"/>
              <a:buChar char="•"/>
            </a:pPr>
            <a:r>
              <a:rPr lang="en-US" sz="2400" dirty="0" smtClean="0">
                <a:latin typeface="Arial" panose="020B0604020202020204" pitchFamily="34" charset="0"/>
                <a:cs typeface="Arial" panose="020B0604020202020204" pitchFamily="34" charset="0"/>
              </a:rPr>
              <a:t>18 </a:t>
            </a:r>
            <a:r>
              <a:rPr lang="en-US" sz="2400" dirty="0" err="1" smtClean="0">
                <a:latin typeface="Arial" panose="020B0604020202020204" pitchFamily="34" charset="0"/>
                <a:cs typeface="Arial" panose="020B0604020202020204" pitchFamily="34" charset="0"/>
              </a:rPr>
              <a:t>U.S.C</a:t>
            </a:r>
            <a:r>
              <a:rPr lang="en-US" sz="2400" dirty="0" smtClean="0">
                <a:latin typeface="Arial" panose="020B0604020202020204" pitchFamily="34" charset="0"/>
                <a:cs typeface="Arial" panose="020B0604020202020204" pitchFamily="34" charset="0"/>
              </a:rPr>
              <a:t>. § 2256 defines child pornography as </a:t>
            </a:r>
            <a:r>
              <a:rPr lang="en-US" sz="2400" b="1" dirty="0" smtClean="0">
                <a:solidFill>
                  <a:srgbClr val="00B050"/>
                </a:solidFill>
                <a:latin typeface="Arial" panose="020B0604020202020204" pitchFamily="34" charset="0"/>
                <a:cs typeface="Arial" panose="020B0604020202020204" pitchFamily="34" charset="0"/>
              </a:rPr>
              <a:t>any visual depiction of sexually explicit conduct involving someone under 18 years old. </a:t>
            </a:r>
          </a:p>
          <a:p>
            <a:pPr algn="just">
              <a:buFont typeface="Arial" pitchFamily="34" charset="0"/>
              <a:buChar char="•"/>
            </a:pPr>
            <a:r>
              <a:rPr lang="en-US" sz="2400" dirty="0" smtClean="0">
                <a:latin typeface="Arial" panose="020B0604020202020204" pitchFamily="34" charset="0"/>
                <a:cs typeface="Arial" panose="020B0604020202020204" pitchFamily="34" charset="0"/>
              </a:rPr>
              <a:t>No exception for teenage sexting. Thus, </a:t>
            </a:r>
            <a:r>
              <a:rPr lang="en-US" sz="2400" b="1" dirty="0" smtClean="0">
                <a:solidFill>
                  <a:srgbClr val="FF0000"/>
                </a:solidFill>
                <a:latin typeface="Arial" panose="020B0604020202020204" pitchFamily="34" charset="0"/>
                <a:cs typeface="Arial" panose="020B0604020202020204" pitchFamily="34" charset="0"/>
              </a:rPr>
              <a:t>teenage sexting could constitute a federal crime</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 </a:t>
            </a:r>
            <a:r>
              <a:rPr lang="en-US" dirty="0" smtClean="0"/>
              <a:t>2018 Pullman </a:t>
            </a:r>
            <a:r>
              <a:rPr lang="en-US" dirty="0" smtClean="0"/>
              <a:t>&amp;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7</a:t>
            </a:fld>
            <a:endParaRPr lang="en-US"/>
          </a:p>
        </p:txBody>
      </p:sp>
    </p:spTree>
    <p:extLst>
      <p:ext uri="{BB962C8B-B14F-4D97-AF65-F5344CB8AC3E}">
        <p14:creationId xmlns:p14="http://schemas.microsoft.com/office/powerpoint/2010/main" val="330891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248400" cy="1028834"/>
          </a:xfrm>
        </p:spPr>
        <p:txBody>
          <a:bodyPr>
            <a:noAutofit/>
          </a:bodyPr>
          <a:lstStyle/>
          <a:p>
            <a:r>
              <a:rPr lang="en-US" sz="4000" b="1" cap="small" dirty="0" smtClean="0">
                <a:latin typeface="Arial" panose="020B0604020202020204" pitchFamily="34" charset="0"/>
                <a:cs typeface="Arial" panose="020B0604020202020204" pitchFamily="34" charset="0"/>
              </a:rPr>
              <a:t>Federal Juvenile Delinquency Act</a:t>
            </a:r>
            <a:endParaRPr lang="en-US" sz="4000" b="1" cap="small"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752600"/>
            <a:ext cx="6096000" cy="4267199"/>
          </a:xfrm>
        </p:spPr>
        <p:txBody>
          <a:bodyPr>
            <a:normAutofit/>
          </a:bodyPr>
          <a:lstStyle/>
          <a:p>
            <a:pPr algn="just">
              <a:buFont typeface="Arial" pitchFamily="34" charset="0"/>
              <a:buChar char="•"/>
            </a:pPr>
            <a:r>
              <a:rPr lang="en-US" sz="3200" dirty="0" err="1" smtClean="0">
                <a:latin typeface="Arial" panose="020B0604020202020204" pitchFamily="34" charset="0"/>
                <a:cs typeface="Arial" panose="020B0604020202020204" pitchFamily="34" charset="0"/>
              </a:rPr>
              <a:t>FJDA</a:t>
            </a:r>
            <a:r>
              <a:rPr lang="en-US" sz="3200" dirty="0" smtClean="0">
                <a:latin typeface="Arial" panose="020B0604020202020204" pitchFamily="34" charset="0"/>
                <a:cs typeface="Arial" panose="020B0604020202020204" pitchFamily="34" charset="0"/>
              </a:rPr>
              <a:t> provides that juveniles should be prosecuted in state—not federal—courts.</a:t>
            </a:r>
          </a:p>
          <a:p>
            <a:pPr algn="just">
              <a:buFont typeface="Arial" pitchFamily="34" charset="0"/>
              <a:buChar char="•"/>
            </a:pPr>
            <a:r>
              <a:rPr lang="en-US" sz="3200" dirty="0" smtClean="0">
                <a:latin typeface="Arial" panose="020B0604020202020204" pitchFamily="34" charset="0"/>
                <a:cs typeface="Arial" panose="020B0604020202020204" pitchFamily="34" charset="0"/>
              </a:rPr>
              <a:t>Thus, while sexting could potentially lead to federal criminal charges, the case would most likely be handled under state law. </a:t>
            </a:r>
            <a:endParaRPr lang="en-US"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8</a:t>
            </a:fld>
            <a:endParaRPr lang="en-US"/>
          </a:p>
        </p:txBody>
      </p:sp>
      <p:pic>
        <p:nvPicPr>
          <p:cNvPr id="4098" name="Picture 2" descr="C:\Users\mintern\AppData\Local\Microsoft\Windows\Temporary Internet Files\Content.IE5\9IWW31FJ\MC9004413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733800"/>
            <a:ext cx="254754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2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small" dirty="0" smtClean="0">
                <a:latin typeface="+mn-lt"/>
              </a:rPr>
              <a:t>Connecticut Law</a:t>
            </a:r>
            <a:endParaRPr lang="en-US" sz="4800" b="1" cap="small" dirty="0">
              <a:latin typeface="+mn-lt"/>
            </a:endParaRPr>
          </a:p>
        </p:txBody>
      </p:sp>
      <p:sp>
        <p:nvSpPr>
          <p:cNvPr id="3" name="Content Placeholder 2"/>
          <p:cNvSpPr>
            <a:spLocks noGrp="1"/>
          </p:cNvSpPr>
          <p:nvPr>
            <p:ph idx="1"/>
          </p:nvPr>
        </p:nvSpPr>
        <p:spPr>
          <a:xfrm>
            <a:off x="609600" y="1676400"/>
            <a:ext cx="7467600" cy="4114800"/>
          </a:xfrm>
        </p:spPr>
        <p:txBody>
          <a:bodyPr>
            <a:noAutofit/>
          </a:bodyPr>
          <a:lstStyle/>
          <a:p>
            <a:pPr algn="just">
              <a:buFont typeface="Arial" pitchFamily="34" charset="0"/>
              <a:buChar char="•"/>
            </a:pPr>
            <a:r>
              <a:rPr lang="en-US" sz="2600" dirty="0">
                <a:latin typeface="Arial" panose="020B0604020202020204" pitchFamily="34" charset="0"/>
                <a:cs typeface="Arial" panose="020B0604020202020204" pitchFamily="34" charset="0"/>
              </a:rPr>
              <a:t>Connecticut </a:t>
            </a:r>
            <a:r>
              <a:rPr lang="en-US" sz="2600" dirty="0" smtClean="0">
                <a:latin typeface="Arial" panose="020B0604020202020204" pitchFamily="34" charset="0"/>
                <a:cs typeface="Arial" panose="020B0604020202020204" pitchFamily="34" charset="0"/>
              </a:rPr>
              <a:t>law specifically </a:t>
            </a:r>
            <a:r>
              <a:rPr lang="en-US" sz="2600" dirty="0">
                <a:latin typeface="Arial" panose="020B0604020202020204" pitchFamily="34" charset="0"/>
                <a:cs typeface="Arial" panose="020B0604020202020204" pitchFamily="34" charset="0"/>
              </a:rPr>
              <a:t>address </a:t>
            </a:r>
            <a:r>
              <a:rPr lang="en-US" sz="2600" dirty="0" smtClean="0">
                <a:latin typeface="Arial" panose="020B0604020202020204" pitchFamily="34" charset="0"/>
                <a:cs typeface="Arial" panose="020B0604020202020204" pitchFamily="34" charset="0"/>
              </a:rPr>
              <a:t>sexting by </a:t>
            </a:r>
            <a:r>
              <a:rPr lang="en-US" sz="2600" dirty="0" smtClean="0">
                <a:latin typeface="Arial" panose="020B0604020202020204" pitchFamily="34" charset="0"/>
                <a:cs typeface="Arial" panose="020B0604020202020204" pitchFamily="34" charset="0"/>
              </a:rPr>
              <a:t>minors (individuals under </a:t>
            </a:r>
            <a:r>
              <a:rPr lang="en-US" sz="2600" dirty="0" smtClean="0">
                <a:latin typeface="Arial" panose="020B0604020202020204" pitchFamily="34" charset="0"/>
                <a:cs typeface="Arial" panose="020B0604020202020204" pitchFamily="34" charset="0"/>
              </a:rPr>
              <a:t>18). The state revised the statute effective October 1, 2017 in an effort to keep up with changing technology.</a:t>
            </a:r>
          </a:p>
        </p:txBody>
      </p:sp>
      <p:sp>
        <p:nvSpPr>
          <p:cNvPr id="4" name="Footer Placeholder 3"/>
          <p:cNvSpPr>
            <a:spLocks noGrp="1"/>
          </p:cNvSpPr>
          <p:nvPr>
            <p:ph type="ftr" sz="quarter" idx="11"/>
          </p:nvPr>
        </p:nvSpPr>
        <p:spPr/>
        <p:txBody>
          <a:bodyPr/>
          <a:lstStyle/>
          <a:p>
            <a:r>
              <a:rPr lang="en-US" dirty="0" smtClean="0"/>
              <a:t>© </a:t>
            </a:r>
            <a:r>
              <a:rPr lang="en-US" dirty="0" smtClean="0"/>
              <a:t>2018 </a:t>
            </a:r>
            <a:r>
              <a:rPr lang="en-US" dirty="0" smtClean="0"/>
              <a:t>Pullman &amp; Comley LLC</a:t>
            </a:r>
            <a:endParaRPr lang="en-US" dirty="0"/>
          </a:p>
        </p:txBody>
      </p:sp>
      <p:sp>
        <p:nvSpPr>
          <p:cNvPr id="5" name="Slide Number Placeholder 4"/>
          <p:cNvSpPr>
            <a:spLocks noGrp="1"/>
          </p:cNvSpPr>
          <p:nvPr>
            <p:ph type="sldNum" sz="quarter" idx="12"/>
          </p:nvPr>
        </p:nvSpPr>
        <p:spPr/>
        <p:txBody>
          <a:bodyPr/>
          <a:lstStyle/>
          <a:p>
            <a:fld id="{080DD68C-5486-4B9A-B844-882072ED2919}" type="slidenum">
              <a:rPr lang="en-US" smtClean="0"/>
              <a:t>9</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453779"/>
            <a:ext cx="3855720" cy="2564205"/>
          </a:xfrm>
          <a:prstGeom prst="rect">
            <a:avLst/>
          </a:prstGeom>
        </p:spPr>
      </p:pic>
    </p:spTree>
    <p:extLst>
      <p:ext uri="{BB962C8B-B14F-4D97-AF65-F5344CB8AC3E}">
        <p14:creationId xmlns:p14="http://schemas.microsoft.com/office/powerpoint/2010/main" val="46867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ullcom">
  <a:themeElements>
    <a:clrScheme name="PullmanComley">
      <a:dk1>
        <a:sysClr val="windowText" lastClr="000000"/>
      </a:dk1>
      <a:lt1>
        <a:sysClr val="window" lastClr="FFFFFF"/>
      </a:lt1>
      <a:dk2>
        <a:srgbClr val="004055"/>
      </a:dk2>
      <a:lt2>
        <a:srgbClr val="ECECEC"/>
      </a:lt2>
      <a:accent1>
        <a:srgbClr val="004055"/>
      </a:accent1>
      <a:accent2>
        <a:srgbClr val="7E99AA"/>
      </a:accent2>
      <a:accent3>
        <a:srgbClr val="D77600"/>
      </a:accent3>
      <a:accent4>
        <a:srgbClr val="ABA48F"/>
      </a:accent4>
      <a:accent5>
        <a:srgbClr val="708054"/>
      </a:accent5>
      <a:accent6>
        <a:srgbClr val="89411C"/>
      </a:accent6>
      <a:hlink>
        <a:srgbClr val="D77600"/>
      </a:hlink>
      <a:folHlink>
        <a:srgbClr val="ABA48F"/>
      </a:folHlink>
    </a:clrScheme>
    <a:fontScheme name="PullmanComley">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0</TotalTime>
  <Words>2978</Words>
  <Application>Microsoft Office PowerPoint</Application>
  <PresentationFormat>On-screen Show (4:3)</PresentationFormat>
  <Paragraphs>259</Paragraphs>
  <Slides>49</Slides>
  <Notes>13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2018-01-23T21:26:00Z</dcterms:created>
  <dcterms:modified xsi:type="dcterms:W3CDTF">2018-01-23T21:26:00Z</dcterms:modified>
  <cp:category/>
  <cp:contentStatus/>
  <cp:version>0</cp:version>
</cp:coreProperties>
</file>